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9" d="100"/>
          <a:sy n="69" d="100"/>
        </p:scale>
        <p:origin x="-720"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46534D-3F5D-4B35-9091-5FE671B46266}" type="datetimeFigureOut">
              <a:rPr lang="en-US" smtClean="0"/>
              <a:t>11/26/2011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2B76D4-7138-43FA-9BBE-2D86A59CD961}" type="slidenum">
              <a:rPr lang="en-US" smtClean="0"/>
              <a:t>‹#›</a:t>
            </a:fld>
            <a:endParaRPr lang="en-US"/>
          </a:p>
        </p:txBody>
      </p:sp>
    </p:spTree>
    <p:extLst>
      <p:ext uri="{BB962C8B-B14F-4D97-AF65-F5344CB8AC3E}">
        <p14:creationId xmlns:p14="http://schemas.microsoft.com/office/powerpoint/2010/main" val="7252010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BADE3D-038D-4300-8A46-C425E30E568E}" type="slidenum">
              <a:rPr lang="en-US" smtClean="0"/>
              <a:t>22</a:t>
            </a:fld>
            <a:endParaRPr lang="en-US"/>
          </a:p>
        </p:txBody>
      </p:sp>
    </p:spTree>
    <p:extLst>
      <p:ext uri="{BB962C8B-B14F-4D97-AF65-F5344CB8AC3E}">
        <p14:creationId xmlns:p14="http://schemas.microsoft.com/office/powerpoint/2010/main" val="1011551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BADE3D-038D-4300-8A46-C425E30E568E}" type="slidenum">
              <a:rPr lang="en-US" smtClean="0"/>
              <a:t>23</a:t>
            </a:fld>
            <a:endParaRPr lang="en-US"/>
          </a:p>
        </p:txBody>
      </p:sp>
    </p:spTree>
    <p:extLst>
      <p:ext uri="{BB962C8B-B14F-4D97-AF65-F5344CB8AC3E}">
        <p14:creationId xmlns:p14="http://schemas.microsoft.com/office/powerpoint/2010/main" val="1011551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BADE3D-038D-4300-8A46-C425E30E568E}" type="slidenum">
              <a:rPr lang="en-US" smtClean="0"/>
              <a:t>24</a:t>
            </a:fld>
            <a:endParaRPr lang="en-US"/>
          </a:p>
        </p:txBody>
      </p:sp>
    </p:spTree>
    <p:extLst>
      <p:ext uri="{BB962C8B-B14F-4D97-AF65-F5344CB8AC3E}">
        <p14:creationId xmlns:p14="http://schemas.microsoft.com/office/powerpoint/2010/main" val="10115511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40B09C8-7D5B-4B9C-8947-140DE64EB7AC}" type="datetimeFigureOut">
              <a:rPr lang="en-US" smtClean="0"/>
              <a:t>11/26/2011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5EA7A1-FED4-4223-8AC7-1C33FC3F8CF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0B09C8-7D5B-4B9C-8947-140DE64EB7AC}" type="datetimeFigureOut">
              <a:rPr lang="en-US" smtClean="0"/>
              <a:t>11/26/2011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5EA7A1-FED4-4223-8AC7-1C33FC3F8CF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0B09C8-7D5B-4B9C-8947-140DE64EB7AC}" type="datetimeFigureOut">
              <a:rPr lang="en-US" smtClean="0"/>
              <a:t>11/26/2011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5EA7A1-FED4-4223-8AC7-1C33FC3F8CF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0B09C8-7D5B-4B9C-8947-140DE64EB7AC}" type="datetimeFigureOut">
              <a:rPr lang="en-US" smtClean="0"/>
              <a:t>11/26/2011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5EA7A1-FED4-4223-8AC7-1C33FC3F8CF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40B09C8-7D5B-4B9C-8947-140DE64EB7AC}" type="datetimeFigureOut">
              <a:rPr lang="en-US" smtClean="0"/>
              <a:t>11/26/2011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5EA7A1-FED4-4223-8AC7-1C33FC3F8CF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40B09C8-7D5B-4B9C-8947-140DE64EB7AC}" type="datetimeFigureOut">
              <a:rPr lang="en-US" smtClean="0"/>
              <a:t>11/26/2011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5EA7A1-FED4-4223-8AC7-1C33FC3F8CF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40B09C8-7D5B-4B9C-8947-140DE64EB7AC}" type="datetimeFigureOut">
              <a:rPr lang="en-US" smtClean="0"/>
              <a:t>11/26/2011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5EA7A1-FED4-4223-8AC7-1C33FC3F8CF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40B09C8-7D5B-4B9C-8947-140DE64EB7AC}" type="datetimeFigureOut">
              <a:rPr lang="en-US" smtClean="0"/>
              <a:t>11/26/2011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5EA7A1-FED4-4223-8AC7-1C33FC3F8CF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0B09C8-7D5B-4B9C-8947-140DE64EB7AC}" type="datetimeFigureOut">
              <a:rPr lang="en-US" smtClean="0"/>
              <a:t>11/26/2011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5EA7A1-FED4-4223-8AC7-1C33FC3F8CF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0B09C8-7D5B-4B9C-8947-140DE64EB7AC}" type="datetimeFigureOut">
              <a:rPr lang="en-US" smtClean="0"/>
              <a:t>11/26/2011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5EA7A1-FED4-4223-8AC7-1C33FC3F8CFC}"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C40B09C8-7D5B-4B9C-8947-140DE64EB7AC}" type="datetimeFigureOut">
              <a:rPr lang="en-US" smtClean="0"/>
              <a:t>11/26/2011</a:t>
            </a:fld>
            <a:endParaRPr lang="en-US"/>
          </a:p>
        </p:txBody>
      </p:sp>
      <p:sp>
        <p:nvSpPr>
          <p:cNvPr id="9" name="Slide Number Placeholder 8"/>
          <p:cNvSpPr>
            <a:spLocks noGrp="1"/>
          </p:cNvSpPr>
          <p:nvPr>
            <p:ph type="sldNum" sz="quarter" idx="11"/>
          </p:nvPr>
        </p:nvSpPr>
        <p:spPr/>
        <p:txBody>
          <a:bodyPr/>
          <a:lstStyle/>
          <a:p>
            <a:fld id="{465EA7A1-FED4-4223-8AC7-1C33FC3F8CFC}"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465EA7A1-FED4-4223-8AC7-1C33FC3F8CFC}"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C40B09C8-7D5B-4B9C-8947-140DE64EB7AC}" type="datetimeFigureOut">
              <a:rPr lang="en-US" smtClean="0"/>
              <a:t>11/26/2011</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cec.sped.org/AM/Template.cfm?Section=Autism_Asperger_s_Syndrome&amp;Template=/TaggedPage/TaggedPageDisplay.cfm&amp;TPLID=37&amp;ContentID=5598" TargetMode="External"/><Relationship Id="rId2" Type="http://schemas.openxmlformats.org/officeDocument/2006/relationships/hyperlink" Target="http://www.autisminternetmodules.org/" TargetMode="External"/><Relationship Id="rId1" Type="http://schemas.openxmlformats.org/officeDocument/2006/relationships/slideLayout" Target="../slideLayouts/slideLayout2.xml"/><Relationship Id="rId4" Type="http://schemas.openxmlformats.org/officeDocument/2006/relationships/hyperlink" Target="http://www.nationalautismcenter.org/affiliates/reports.php" TargetMode="External"/></Relationships>
</file>

<file path=ppt/slides/_rels/slide19.xml.rels><?xml version="1.0" encoding="UTF-8" standalone="yes"?>
<Relationships xmlns="http://schemas.openxmlformats.org/package/2006/relationships"><Relationship Id="rId2" Type="http://schemas.openxmlformats.org/officeDocument/2006/relationships/hyperlink" Target="http://www.nap.edu/catalog.php?record_id=10017#toc"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cdc.gov/ncbddd/autism/data.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cdc.gov/mmwr/preview/mmwrhtml/ss5601a2.htm" TargetMode="External"/><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re 1"/>
          <p:cNvSpPr>
            <a:spLocks noGrp="1"/>
          </p:cNvSpPr>
          <p:nvPr>
            <p:ph type="ctrTitle"/>
          </p:nvPr>
        </p:nvSpPr>
        <p:spPr>
          <a:xfrm>
            <a:off x="685800" y="2438400"/>
            <a:ext cx="7772400" cy="1371600"/>
          </a:xfrm>
        </p:spPr>
        <p:txBody>
          <a:bodyPr/>
          <a:lstStyle/>
          <a:p>
            <a:r>
              <a:rPr lang="fr-CA" sz="4000" dirty="0" smtClean="0">
                <a:solidFill>
                  <a:srgbClr val="E35C06"/>
                </a:solidFill>
              </a:rPr>
              <a:t>Communication and Autism Spectrum Disorder</a:t>
            </a:r>
          </a:p>
        </p:txBody>
      </p:sp>
      <p:sp>
        <p:nvSpPr>
          <p:cNvPr id="2051" name="Sous-titre 2"/>
          <p:cNvSpPr>
            <a:spLocks noGrp="1"/>
          </p:cNvSpPr>
          <p:nvPr>
            <p:ph type="subTitle" idx="1"/>
          </p:nvPr>
        </p:nvSpPr>
        <p:spPr>
          <a:xfrm>
            <a:off x="1371600" y="3962400"/>
            <a:ext cx="6400800" cy="601663"/>
          </a:xfrm>
        </p:spPr>
        <p:txBody>
          <a:bodyPr/>
          <a:lstStyle/>
          <a:p>
            <a:r>
              <a:rPr lang="fr-CA" sz="2800" dirty="0" smtClean="0">
                <a:solidFill>
                  <a:srgbClr val="E35C06"/>
                </a:solidFill>
              </a:rPr>
              <a:t>Patricia Rakovic MA CCC/SLP</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Expectations</a:t>
            </a:r>
            <a:endParaRPr lang="en-US" dirty="0"/>
          </a:p>
        </p:txBody>
      </p:sp>
      <p:sp>
        <p:nvSpPr>
          <p:cNvPr id="3" name="Content Placeholder 2"/>
          <p:cNvSpPr>
            <a:spLocks noGrp="1"/>
          </p:cNvSpPr>
          <p:nvPr>
            <p:ph idx="1"/>
          </p:nvPr>
        </p:nvSpPr>
        <p:spPr>
          <a:xfrm>
            <a:off x="228600" y="1600200"/>
            <a:ext cx="8686800" cy="4953000"/>
          </a:xfrm>
        </p:spPr>
        <p:txBody>
          <a:bodyPr/>
          <a:lstStyle/>
          <a:p>
            <a:pPr marL="0" marR="0">
              <a:spcBef>
                <a:spcPts val="0"/>
              </a:spcBef>
              <a:spcAft>
                <a:spcPts val="0"/>
              </a:spcAft>
            </a:pPr>
            <a:r>
              <a:rPr lang="en-US" sz="2800" dirty="0">
                <a:solidFill>
                  <a:srgbClr val="000000"/>
                </a:solidFill>
                <a:latin typeface="Times New Roman" pitchFamily="18" charset="0"/>
                <a:ea typeface="Times New Roman"/>
                <a:cs typeface="Times New Roman" pitchFamily="18" charset="0"/>
              </a:rPr>
              <a:t>Students will develop the awareness and the necessary skills to conduct informed observations of communication abilities and to identify supports that match the individuals learning style. </a:t>
            </a:r>
            <a:endParaRPr lang="en-US" sz="2800" dirty="0" smtClean="0">
              <a:solidFill>
                <a:srgbClr val="000000"/>
              </a:solidFill>
              <a:latin typeface="Times New Roman" pitchFamily="18" charset="0"/>
              <a:ea typeface="Times New Roman"/>
              <a:cs typeface="Times New Roman" pitchFamily="18" charset="0"/>
            </a:endParaRPr>
          </a:p>
          <a:p>
            <a:pPr marL="0" marR="0">
              <a:spcBef>
                <a:spcPts val="0"/>
              </a:spcBef>
              <a:spcAft>
                <a:spcPts val="0"/>
              </a:spcAft>
            </a:pPr>
            <a:r>
              <a:rPr lang="en-US" sz="2800" dirty="0" smtClean="0">
                <a:solidFill>
                  <a:srgbClr val="000000"/>
                </a:solidFill>
                <a:latin typeface="Times New Roman" pitchFamily="18" charset="0"/>
                <a:ea typeface="Times New Roman"/>
                <a:cs typeface="Times New Roman" pitchFamily="18" charset="0"/>
              </a:rPr>
              <a:t>Students </a:t>
            </a:r>
            <a:r>
              <a:rPr lang="en-US" sz="2800" dirty="0">
                <a:solidFill>
                  <a:srgbClr val="000000"/>
                </a:solidFill>
                <a:latin typeface="Times New Roman" pitchFamily="18" charset="0"/>
                <a:ea typeface="Times New Roman"/>
                <a:cs typeface="Times New Roman" pitchFamily="18" charset="0"/>
              </a:rPr>
              <a:t>will learn strategies to collaborate with teachers, family members and related professionals to increase communication amongst stakeholders. </a:t>
            </a:r>
            <a:endParaRPr lang="en-US" sz="2800" dirty="0" smtClean="0">
              <a:solidFill>
                <a:srgbClr val="000000"/>
              </a:solidFill>
              <a:latin typeface="Times New Roman" pitchFamily="18" charset="0"/>
              <a:ea typeface="Times New Roman"/>
              <a:cs typeface="Times New Roman" pitchFamily="18" charset="0"/>
            </a:endParaRPr>
          </a:p>
          <a:p>
            <a:pPr marL="0" marR="0">
              <a:spcBef>
                <a:spcPts val="0"/>
              </a:spcBef>
              <a:spcAft>
                <a:spcPts val="0"/>
              </a:spcAft>
            </a:pPr>
            <a:r>
              <a:rPr lang="en-US" sz="2800" dirty="0" smtClean="0">
                <a:solidFill>
                  <a:srgbClr val="000000"/>
                </a:solidFill>
                <a:latin typeface="Times New Roman" pitchFamily="18" charset="0"/>
                <a:ea typeface="Times New Roman"/>
                <a:cs typeface="Times New Roman" pitchFamily="18" charset="0"/>
              </a:rPr>
              <a:t> </a:t>
            </a:r>
            <a:r>
              <a:rPr lang="en-US" sz="2800" dirty="0">
                <a:solidFill>
                  <a:srgbClr val="000000"/>
                </a:solidFill>
                <a:latin typeface="Times New Roman" pitchFamily="18" charset="0"/>
                <a:ea typeface="Times New Roman"/>
                <a:cs typeface="Times New Roman" pitchFamily="18" charset="0"/>
              </a:rPr>
              <a:t>Using a combination of observation, in-vivo practice sessions, lecture and project based learning students will apply their knowledge of communication supports across the autism spectrum. </a:t>
            </a:r>
            <a:endParaRPr lang="en-US" sz="2800" dirty="0">
              <a:latin typeface="Times New Roman" pitchFamily="18" charset="0"/>
              <a:ea typeface="Times New Roman"/>
              <a:cs typeface="Times New Roman" pitchFamily="18" charset="0"/>
            </a:endParaRPr>
          </a:p>
          <a:p>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198666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Objectives</a:t>
            </a:r>
            <a:endParaRPr lang="en-US" dirty="0"/>
          </a:p>
        </p:txBody>
      </p:sp>
      <p:sp>
        <p:nvSpPr>
          <p:cNvPr id="3" name="Content Placeholder 2"/>
          <p:cNvSpPr>
            <a:spLocks noGrp="1"/>
          </p:cNvSpPr>
          <p:nvPr>
            <p:ph sz="half" idx="1"/>
          </p:nvPr>
        </p:nvSpPr>
        <p:spPr>
          <a:xfrm>
            <a:off x="304800" y="1600200"/>
            <a:ext cx="5486400" cy="5257800"/>
          </a:xfrm>
        </p:spPr>
        <p:txBody>
          <a:bodyPr/>
          <a:lstStyle/>
          <a:p>
            <a:pPr marL="0" indent="0">
              <a:buNone/>
            </a:pPr>
            <a:r>
              <a:rPr lang="en-US" sz="2800" dirty="0" smtClean="0"/>
              <a:t>Upon </a:t>
            </a:r>
            <a:r>
              <a:rPr lang="en-US" sz="2800" dirty="0"/>
              <a:t>successful completion of this course student will be able </a:t>
            </a:r>
            <a:endParaRPr lang="en-US" sz="2800" i="1" dirty="0"/>
          </a:p>
          <a:p>
            <a:pPr lvl="0"/>
            <a:r>
              <a:rPr lang="en-US" sz="2800" dirty="0"/>
              <a:t>To describe neuro-typical language development and its relationship to social development including verbal, non-verbal and social communication skills and describe how neuro-typical language development is fundamental to the academic learning process.</a:t>
            </a:r>
            <a:endParaRPr lang="en-US" sz="2800" i="1" dirty="0"/>
          </a:p>
          <a:p>
            <a:endParaRPr lang="en-US" dirty="0"/>
          </a:p>
        </p:txBody>
      </p:sp>
      <p:pic>
        <p:nvPicPr>
          <p:cNvPr id="1026" name="Picture 2" descr="C:\Users\Patricia\AppData\Local\Microsoft\Windows\Temporary Internet Files\Content.IE5\U23NI0ZB\MP900409516[1].jpg"/>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5791200" y="1752600"/>
            <a:ext cx="3124200" cy="4038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72363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Objectives</a:t>
            </a:r>
            <a:endParaRPr lang="en-US" dirty="0"/>
          </a:p>
        </p:txBody>
      </p:sp>
      <p:sp>
        <p:nvSpPr>
          <p:cNvPr id="3" name="Content Placeholder 2"/>
          <p:cNvSpPr>
            <a:spLocks noGrp="1"/>
          </p:cNvSpPr>
          <p:nvPr>
            <p:ph sz="half" idx="1"/>
          </p:nvPr>
        </p:nvSpPr>
        <p:spPr>
          <a:xfrm>
            <a:off x="2209800" y="762000"/>
            <a:ext cx="6400800" cy="7467600"/>
          </a:xfrm>
        </p:spPr>
        <p:txBody>
          <a:bodyPr/>
          <a:lstStyle/>
          <a:p>
            <a:pPr marL="0" indent="0">
              <a:buNone/>
            </a:pPr>
            <a:endParaRPr lang="en-US" sz="2800" i="1" dirty="0"/>
          </a:p>
          <a:p>
            <a:pPr lvl="0"/>
            <a:r>
              <a:rPr lang="en-US" dirty="0"/>
              <a:t>To describe the differences in language development in children with autism spectrum disorder (ASD) and demonstrate knowledge of the core communication deficits individuals with ASD present and how these challenges can impact </a:t>
            </a:r>
            <a:r>
              <a:rPr lang="en-US" dirty="0" smtClean="0"/>
              <a:t>academics</a:t>
            </a:r>
          </a:p>
          <a:p>
            <a:r>
              <a:rPr lang="en-US" dirty="0"/>
              <a:t>To identify, analyze, record and evaluate communication behaviors to develop goals to remediate using best practices and present findings to students, parents and professionals.</a:t>
            </a:r>
            <a:endParaRPr lang="en-US" i="1" dirty="0"/>
          </a:p>
          <a:p>
            <a:pPr marL="0" lvl="0" indent="0">
              <a:buNone/>
            </a:pPr>
            <a:endParaRPr lang="en-US" i="1" dirty="0"/>
          </a:p>
        </p:txBody>
      </p:sp>
      <p:pic>
        <p:nvPicPr>
          <p:cNvPr id="3074" name="Picture 2" descr="C:\Users\Patricia\AppData\Local\Microsoft\Windows\Temporary Internet Files\Content.IE5\939N1HFK\MC90007086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4191000"/>
            <a:ext cx="2209800" cy="18227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1825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Objectives</a:t>
            </a:r>
            <a:endParaRPr lang="en-US" dirty="0"/>
          </a:p>
        </p:txBody>
      </p:sp>
      <p:sp>
        <p:nvSpPr>
          <p:cNvPr id="3" name="Content Placeholder 2"/>
          <p:cNvSpPr>
            <a:spLocks noGrp="1"/>
          </p:cNvSpPr>
          <p:nvPr>
            <p:ph sz="half" idx="1"/>
          </p:nvPr>
        </p:nvSpPr>
        <p:spPr>
          <a:xfrm>
            <a:off x="381000" y="1600200"/>
            <a:ext cx="8458200" cy="4953000"/>
          </a:xfrm>
        </p:spPr>
        <p:txBody>
          <a:bodyPr/>
          <a:lstStyle/>
          <a:p>
            <a:r>
              <a:rPr lang="en-US" dirty="0" smtClean="0"/>
              <a:t>To </a:t>
            </a:r>
            <a:r>
              <a:rPr lang="en-US" dirty="0"/>
              <a:t>demonstrate research-based interventions that positively impact communication skills of individuals with autism spectrum disorders.</a:t>
            </a:r>
            <a:endParaRPr lang="en-US" i="1" dirty="0"/>
          </a:p>
          <a:p>
            <a:pPr lvl="0"/>
            <a:r>
              <a:rPr lang="en-US" dirty="0"/>
              <a:t>To incorporate effective environmental and behavioral strategies that reflect the needs of the student(s) and work to assist the student in becoming a more fully functioning individual in their community;</a:t>
            </a:r>
            <a:endParaRPr lang="en-US" i="1" dirty="0"/>
          </a:p>
          <a:p>
            <a:pPr lvl="0"/>
            <a:r>
              <a:rPr lang="en-US" dirty="0"/>
              <a:t>To adapt a lesson to meet the needs of a student with ASD demonstrating an understanding of the core deficits of autism</a:t>
            </a:r>
            <a:endParaRPr lang="en-US" i="1" dirty="0"/>
          </a:p>
          <a:p>
            <a:pPr marL="0" lvl="0" indent="0">
              <a:buNone/>
            </a:pPr>
            <a:endParaRPr lang="en-US" i="1" dirty="0"/>
          </a:p>
          <a:p>
            <a:pPr marL="0" lvl="0" indent="0">
              <a:buNone/>
            </a:pPr>
            <a:endParaRPr lang="en-US" i="1" dirty="0"/>
          </a:p>
        </p:txBody>
      </p:sp>
    </p:spTree>
    <p:extLst>
      <p:ext uri="{BB962C8B-B14F-4D97-AF65-F5344CB8AC3E}">
        <p14:creationId xmlns:p14="http://schemas.microsoft.com/office/powerpoint/2010/main" val="21937280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Rationale</a:t>
            </a:r>
            <a:endParaRPr lang="en-US" dirty="0"/>
          </a:p>
        </p:txBody>
      </p:sp>
      <p:sp>
        <p:nvSpPr>
          <p:cNvPr id="3" name="Content Placeholder 2"/>
          <p:cNvSpPr>
            <a:spLocks noGrp="1"/>
          </p:cNvSpPr>
          <p:nvPr>
            <p:ph idx="1"/>
          </p:nvPr>
        </p:nvSpPr>
        <p:spPr>
          <a:xfrm>
            <a:off x="457200" y="1447800"/>
            <a:ext cx="8229600" cy="4678363"/>
          </a:xfrm>
        </p:spPr>
        <p:txBody>
          <a:bodyPr>
            <a:normAutofit/>
          </a:bodyPr>
          <a:lstStyle/>
          <a:p>
            <a:r>
              <a:rPr lang="en-US" dirty="0">
                <a:latin typeface="Times New Roman" pitchFamily="18" charset="0"/>
                <a:cs typeface="Times New Roman" pitchFamily="18" charset="0"/>
              </a:rPr>
              <a:t>U</a:t>
            </a:r>
            <a:r>
              <a:rPr lang="en-US" dirty="0" smtClean="0">
                <a:latin typeface="Times New Roman" pitchFamily="18" charset="0"/>
                <a:cs typeface="Times New Roman" pitchFamily="18" charset="0"/>
              </a:rPr>
              <a:t>nderstanding </a:t>
            </a:r>
            <a:r>
              <a:rPr lang="en-US" dirty="0">
                <a:latin typeface="Times New Roman" pitchFamily="18" charset="0"/>
                <a:cs typeface="Times New Roman" pitchFamily="18" charset="0"/>
              </a:rPr>
              <a:t>of the core deficits of </a:t>
            </a:r>
            <a:r>
              <a:rPr lang="en-US" dirty="0" smtClean="0">
                <a:latin typeface="Times New Roman" pitchFamily="18" charset="0"/>
                <a:cs typeface="Times New Roman" pitchFamily="18" charset="0"/>
              </a:rPr>
              <a:t>ASD</a:t>
            </a:r>
          </a:p>
          <a:p>
            <a:r>
              <a:rPr lang="en-US" dirty="0" smtClean="0">
                <a:latin typeface="Times New Roman" pitchFamily="18" charset="0"/>
                <a:cs typeface="Times New Roman" pitchFamily="18" charset="0"/>
              </a:rPr>
              <a:t>Knowledge of communication differences guides </a:t>
            </a:r>
            <a:r>
              <a:rPr lang="en-US" dirty="0">
                <a:latin typeface="Times New Roman" pitchFamily="18" charset="0"/>
                <a:cs typeface="Times New Roman" pitchFamily="18" charset="0"/>
              </a:rPr>
              <a:t>a teacher to apply appropriate strategies specific to ASD and refines their ability to make the necessary modifications and accommodations in the classroom</a:t>
            </a:r>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A</a:t>
            </a:r>
            <a:r>
              <a:rPr lang="en-US" dirty="0" smtClean="0">
                <a:latin typeface="Times New Roman" pitchFamily="18" charset="0"/>
                <a:cs typeface="Times New Roman" pitchFamily="18" charset="0"/>
              </a:rPr>
              <a:t>nalysis </a:t>
            </a:r>
            <a:r>
              <a:rPr lang="en-US" dirty="0">
                <a:latin typeface="Times New Roman" pitchFamily="18" charset="0"/>
                <a:cs typeface="Times New Roman" pitchFamily="18" charset="0"/>
              </a:rPr>
              <a:t>of autistic behaviors often leads </a:t>
            </a:r>
            <a:r>
              <a:rPr lang="en-US" dirty="0" smtClean="0">
                <a:latin typeface="Times New Roman" pitchFamily="18" charset="0"/>
                <a:cs typeface="Times New Roman" pitchFamily="18" charset="0"/>
              </a:rPr>
              <a:t>to the understanding of their </a:t>
            </a:r>
            <a:r>
              <a:rPr lang="en-US" dirty="0">
                <a:latin typeface="Times New Roman" pitchFamily="18" charset="0"/>
                <a:cs typeface="Times New Roman" pitchFamily="18" charset="0"/>
              </a:rPr>
              <a:t>difficulties in verbal and non-verbal communication</a:t>
            </a:r>
            <a:r>
              <a:rPr lang="en-US" dirty="0" smtClean="0">
                <a:latin typeface="Times New Roman" pitchFamily="18" charset="0"/>
                <a:cs typeface="Times New Roman" pitchFamily="18" charset="0"/>
              </a:rPr>
              <a:t>.</a:t>
            </a:r>
          </a:p>
          <a:p>
            <a:pPr marL="0" indent="0">
              <a:buNone/>
            </a:pPr>
            <a:endParaRPr lang="en-US" sz="2800" dirty="0">
              <a:latin typeface="Times New Roman" pitchFamily="18" charset="0"/>
              <a:cs typeface="Times New Roman" pitchFamily="18" charset="0"/>
            </a:endParaRPr>
          </a:p>
          <a:p>
            <a:pPr marL="0" indent="0">
              <a:buNone/>
            </a:pPr>
            <a:r>
              <a:rPr lang="en-US" sz="2800" b="1" dirty="0">
                <a:latin typeface="Times New Roman" pitchFamily="18" charset="0"/>
                <a:cs typeface="Times New Roman" pitchFamily="18" charset="0"/>
              </a:rPr>
              <a:t> </a:t>
            </a:r>
            <a:endParaRPr lang="en-US" sz="2800" dirty="0">
              <a:latin typeface="Times New Roman" pitchFamily="18" charset="0"/>
              <a:cs typeface="Times New Roman" pitchFamily="18" charset="0"/>
            </a:endParaRPr>
          </a:p>
          <a:p>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31893854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Calendar</a:t>
            </a:r>
            <a:endParaRPr lang="en-US" dirty="0"/>
          </a:p>
        </p:txBody>
      </p:sp>
      <p:sp>
        <p:nvSpPr>
          <p:cNvPr id="3" name="Content Placeholder 2"/>
          <p:cNvSpPr>
            <a:spLocks noGrp="1"/>
          </p:cNvSpPr>
          <p:nvPr>
            <p:ph idx="1"/>
          </p:nvPr>
        </p:nvSpPr>
        <p:spPr/>
        <p:txBody>
          <a:bodyPr/>
          <a:lstStyle/>
          <a:p>
            <a:r>
              <a:rPr lang="en-US" dirty="0"/>
              <a:t>E</a:t>
            </a:r>
            <a:r>
              <a:rPr lang="en-US" dirty="0" smtClean="0"/>
              <a:t>xpected </a:t>
            </a:r>
            <a:r>
              <a:rPr lang="en-US" dirty="0"/>
              <a:t>outline of the classroom lectures and expected field experiences and </a:t>
            </a:r>
            <a:r>
              <a:rPr lang="en-US" dirty="0" smtClean="0"/>
              <a:t>assignments is part of the syllabus</a:t>
            </a:r>
          </a:p>
          <a:p>
            <a:r>
              <a:rPr lang="en-US" dirty="0" smtClean="0"/>
              <a:t> </a:t>
            </a:r>
            <a:r>
              <a:rPr lang="en-US" dirty="0"/>
              <a:t>It will be important to keep up with the requirements, if you know that you will be busy a particular week please plan accordingly and complete the planned assignment </a:t>
            </a:r>
            <a:r>
              <a:rPr lang="en-US" b="1" dirty="0"/>
              <a:t>prior</a:t>
            </a:r>
            <a:r>
              <a:rPr lang="en-US" dirty="0"/>
              <a:t> to the date. </a:t>
            </a:r>
          </a:p>
        </p:txBody>
      </p:sp>
    </p:spTree>
    <p:extLst>
      <p:ext uri="{BB962C8B-B14F-4D97-AF65-F5344CB8AC3E}">
        <p14:creationId xmlns:p14="http://schemas.microsoft.com/office/powerpoint/2010/main" val="1573386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Structure</a:t>
            </a:r>
            <a:endParaRPr lang="en-US" dirty="0"/>
          </a:p>
        </p:txBody>
      </p:sp>
      <p:sp>
        <p:nvSpPr>
          <p:cNvPr id="3" name="Content Placeholder 2"/>
          <p:cNvSpPr>
            <a:spLocks noGrp="1"/>
          </p:cNvSpPr>
          <p:nvPr>
            <p:ph idx="1"/>
          </p:nvPr>
        </p:nvSpPr>
        <p:spPr/>
        <p:txBody>
          <a:bodyPr/>
          <a:lstStyle/>
          <a:p>
            <a:r>
              <a:rPr lang="en-US" dirty="0" smtClean="0"/>
              <a:t> </a:t>
            </a:r>
            <a:r>
              <a:rPr lang="en-US" sz="6000" dirty="0" smtClean="0"/>
              <a:t>Share </a:t>
            </a:r>
          </a:p>
          <a:p>
            <a:r>
              <a:rPr lang="en-US" sz="6000" dirty="0" smtClean="0"/>
              <a:t>Teach</a:t>
            </a:r>
          </a:p>
          <a:p>
            <a:r>
              <a:rPr lang="en-US" sz="6000" dirty="0" smtClean="0"/>
              <a:t>Practice</a:t>
            </a:r>
          </a:p>
          <a:p>
            <a:r>
              <a:rPr lang="en-US" sz="6000" dirty="0" smtClean="0"/>
              <a:t> Reflect</a:t>
            </a:r>
            <a:endParaRPr lang="en-US" sz="6000" dirty="0"/>
          </a:p>
          <a:p>
            <a:endParaRPr lang="en-US" dirty="0"/>
          </a:p>
        </p:txBody>
      </p:sp>
      <p:pic>
        <p:nvPicPr>
          <p:cNvPr id="2053" name="Picture 5" descr="C:\Users\Patricia\AppData\Local\Microsoft\Windows\Temporary Internet Files\Content.IE5\BBOOWRWR\MC900304333[1].wmf"/>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5138738" y="2057400"/>
            <a:ext cx="4005262" cy="3733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17383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Readings</a:t>
            </a:r>
            <a:endParaRPr lang="en-US" dirty="0"/>
          </a:p>
        </p:txBody>
      </p:sp>
      <p:sp>
        <p:nvSpPr>
          <p:cNvPr id="3" name="Content Placeholder 2"/>
          <p:cNvSpPr>
            <a:spLocks noGrp="1"/>
          </p:cNvSpPr>
          <p:nvPr>
            <p:ph idx="1"/>
          </p:nvPr>
        </p:nvSpPr>
        <p:spPr>
          <a:xfrm>
            <a:off x="457200" y="1600200"/>
            <a:ext cx="6557374" cy="4953000"/>
          </a:xfrm>
        </p:spPr>
        <p:txBody>
          <a:bodyPr/>
          <a:lstStyle/>
          <a:p>
            <a:pPr lvl="0">
              <a:spcBef>
                <a:spcPts val="0"/>
              </a:spcBef>
              <a:spcAft>
                <a:spcPts val="0"/>
              </a:spcAft>
              <a:buFont typeface="+mj-lt"/>
              <a:buAutoNum type="arabicPeriod"/>
            </a:pPr>
            <a:r>
              <a:rPr lang="en-US" sz="2800" dirty="0" err="1">
                <a:latin typeface="Times New Roman"/>
                <a:ea typeface="Times New Roman"/>
              </a:rPr>
              <a:t>Charman</a:t>
            </a:r>
            <a:r>
              <a:rPr lang="en-US" sz="2800" dirty="0">
                <a:latin typeface="Times New Roman"/>
                <a:ea typeface="Times New Roman"/>
              </a:rPr>
              <a:t>, T., &amp; Stone, W. L. (2006). Social and communication development in autism spectrum disorders: early identification, diagnosis, and intervention. New York: Guilford Press.</a:t>
            </a:r>
            <a:endParaRPr lang="en-US" sz="2800" i="1" dirty="0">
              <a:latin typeface="Times New Roman"/>
              <a:ea typeface="Times New Roman"/>
            </a:endParaRPr>
          </a:p>
          <a:p>
            <a:pPr marL="457200" marR="0">
              <a:spcBef>
                <a:spcPts val="0"/>
              </a:spcBef>
              <a:spcAft>
                <a:spcPts val="0"/>
              </a:spcAft>
            </a:pPr>
            <a:r>
              <a:rPr lang="en-US" sz="2800" b="1" dirty="0">
                <a:latin typeface="Times New Roman"/>
                <a:ea typeface="Times New Roman"/>
              </a:rPr>
              <a:t> </a:t>
            </a:r>
            <a:endParaRPr lang="en-US" sz="2800" i="1" dirty="0">
              <a:latin typeface="Times New Roman"/>
              <a:ea typeface="Times New Roman"/>
            </a:endParaRPr>
          </a:p>
          <a:p>
            <a:pPr lvl="0">
              <a:spcBef>
                <a:spcPts val="0"/>
              </a:spcBef>
              <a:spcAft>
                <a:spcPts val="0"/>
              </a:spcAft>
              <a:buFont typeface="+mj-lt"/>
              <a:buAutoNum type="arabicPeriod"/>
            </a:pPr>
            <a:r>
              <a:rPr lang="en-US" sz="2800" dirty="0" err="1">
                <a:latin typeface="Times New Roman"/>
                <a:ea typeface="Times New Roman"/>
              </a:rPr>
              <a:t>Hodgdon</a:t>
            </a:r>
            <a:r>
              <a:rPr lang="en-US" sz="2800" dirty="0">
                <a:latin typeface="Times New Roman"/>
                <a:ea typeface="Times New Roman"/>
              </a:rPr>
              <a:t>, L. A. (1999). Visual strategies for improving communication: practical supports for school and home. Troy, MI: </a:t>
            </a:r>
            <a:r>
              <a:rPr lang="en-US" sz="2800" dirty="0" smtClean="0">
                <a:latin typeface="Times New Roman"/>
                <a:ea typeface="Times New Roman"/>
              </a:rPr>
              <a:t>Quirk Roberts Publishing</a:t>
            </a:r>
            <a:endParaRPr lang="en-US" sz="2800" i="1" dirty="0">
              <a:latin typeface="Times New Roman"/>
              <a:ea typeface="Times New Roman"/>
            </a:endParaRPr>
          </a:p>
          <a:p>
            <a:endParaRPr lang="en-US" dirty="0"/>
          </a:p>
        </p:txBody>
      </p:sp>
      <p:pic>
        <p:nvPicPr>
          <p:cNvPr id="4098" name="Picture 2" descr="Social and Communication Development in Autism Spectrum Disorders: Early Identification, Diagnosis, and Intervention"/>
          <p:cNvPicPr>
            <a:picLocks noChangeAspect="1" noChangeArrowheads="1"/>
          </p:cNvPicPr>
          <p:nvPr/>
        </p:nvPicPr>
        <p:blipFill rotWithShape="1">
          <a:blip r:embed="rId2">
            <a:extLst>
              <a:ext uri="{28A0092B-C50C-407E-A947-70E740481C1C}">
                <a14:useLocalDpi xmlns:a14="http://schemas.microsoft.com/office/drawing/2010/main" val="0"/>
              </a:ext>
            </a:extLst>
          </a:blip>
          <a:srcRect l="17590" t="14256" r="25424"/>
          <a:stretch/>
        </p:blipFill>
        <p:spPr bwMode="auto">
          <a:xfrm>
            <a:off x="7315200" y="304800"/>
            <a:ext cx="1628384" cy="2450143"/>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Visual Strategies for Improving Communication (Revised &amp; Updated Edition): Practical Supports for Autism Spectrum Disorders"/>
          <p:cNvPicPr>
            <a:picLocks noChangeAspect="1" noChangeArrowheads="1"/>
          </p:cNvPicPr>
          <p:nvPr/>
        </p:nvPicPr>
        <p:blipFill rotWithShape="1">
          <a:blip r:embed="rId3">
            <a:extLst>
              <a:ext uri="{28A0092B-C50C-407E-A947-70E740481C1C}">
                <a14:useLocalDpi xmlns:a14="http://schemas.microsoft.com/office/drawing/2010/main" val="0"/>
              </a:ext>
            </a:extLst>
          </a:blip>
          <a:srcRect l="11799" r="13680"/>
          <a:stretch/>
        </p:blipFill>
        <p:spPr bwMode="auto">
          <a:xfrm>
            <a:off x="7014574" y="3638550"/>
            <a:ext cx="2129426"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7729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Readings</a:t>
            </a:r>
            <a:endParaRPr lang="en-US" dirty="0"/>
          </a:p>
        </p:txBody>
      </p:sp>
      <p:sp>
        <p:nvSpPr>
          <p:cNvPr id="3" name="Content Placeholder 2"/>
          <p:cNvSpPr>
            <a:spLocks noGrp="1"/>
          </p:cNvSpPr>
          <p:nvPr>
            <p:ph idx="1"/>
          </p:nvPr>
        </p:nvSpPr>
        <p:spPr>
          <a:xfrm>
            <a:off x="457200" y="1752600"/>
            <a:ext cx="8229600" cy="4800600"/>
          </a:xfrm>
        </p:spPr>
        <p:txBody>
          <a:bodyPr/>
          <a:lstStyle/>
          <a:p>
            <a:pPr marL="0" lvl="0" indent="0">
              <a:spcBef>
                <a:spcPts val="0"/>
              </a:spcBef>
              <a:spcAft>
                <a:spcPts val="0"/>
              </a:spcAft>
              <a:buNone/>
            </a:pPr>
            <a:r>
              <a:rPr lang="en-US" sz="2400" dirty="0" smtClean="0">
                <a:latin typeface="Times New Roman"/>
                <a:ea typeface="Times New Roman"/>
              </a:rPr>
              <a:t>3 </a:t>
            </a:r>
            <a:r>
              <a:rPr lang="en-US" sz="2400" dirty="0">
                <a:solidFill>
                  <a:srgbClr val="000000"/>
                </a:solidFill>
                <a:latin typeface="Times New Roman"/>
                <a:ea typeface="Times New Roman"/>
              </a:rPr>
              <a:t>Autism Internet Modules | Welcome. (</a:t>
            </a:r>
            <a:r>
              <a:rPr lang="en-US" sz="2400" dirty="0" err="1">
                <a:solidFill>
                  <a:srgbClr val="000000"/>
                </a:solidFill>
                <a:latin typeface="Times New Roman"/>
                <a:ea typeface="Times New Roman"/>
              </a:rPr>
              <a:t>n.d.</a:t>
            </a:r>
            <a:r>
              <a:rPr lang="en-US" sz="2400" dirty="0">
                <a:solidFill>
                  <a:srgbClr val="000000"/>
                </a:solidFill>
                <a:latin typeface="Times New Roman"/>
                <a:ea typeface="Times New Roman"/>
              </a:rPr>
              <a:t>). Retrieved from </a:t>
            </a:r>
            <a:r>
              <a:rPr lang="en-US" sz="2400" u="sng" dirty="0">
                <a:solidFill>
                  <a:srgbClr val="0000FF"/>
                </a:solidFill>
                <a:latin typeface="Times New Roman"/>
                <a:ea typeface="Times New Roman"/>
                <a:hlinkClick r:id="rId2"/>
              </a:rPr>
              <a:t>http://www.autisminternetmodules.org/</a:t>
            </a:r>
            <a:endParaRPr lang="en-US" sz="2400" i="1" dirty="0">
              <a:latin typeface="Times New Roman"/>
              <a:ea typeface="Times New Roman"/>
            </a:endParaRPr>
          </a:p>
          <a:p>
            <a:pPr marL="457200" marR="0">
              <a:spcBef>
                <a:spcPts val="0"/>
              </a:spcBef>
              <a:spcAft>
                <a:spcPts val="0"/>
              </a:spcAft>
            </a:pPr>
            <a:r>
              <a:rPr lang="en-US" sz="2400" b="1" dirty="0">
                <a:latin typeface="Times New Roman"/>
                <a:ea typeface="Times New Roman"/>
              </a:rPr>
              <a:t> </a:t>
            </a:r>
            <a:endParaRPr lang="en-US" sz="2400" i="1" dirty="0">
              <a:latin typeface="Times New Roman"/>
              <a:ea typeface="Times New Roman"/>
            </a:endParaRPr>
          </a:p>
          <a:p>
            <a:pPr marL="0" lvl="0" indent="0">
              <a:spcBef>
                <a:spcPts val="0"/>
              </a:spcBef>
              <a:spcAft>
                <a:spcPts val="0"/>
              </a:spcAft>
              <a:buNone/>
            </a:pPr>
            <a:r>
              <a:rPr lang="en-US" sz="2400" dirty="0" smtClean="0">
                <a:solidFill>
                  <a:srgbClr val="000000"/>
                </a:solidFill>
                <a:latin typeface="Times New Roman"/>
                <a:ea typeface="Times New Roman"/>
              </a:rPr>
              <a:t>4.CEC </a:t>
            </a:r>
            <a:r>
              <a:rPr lang="en-US" sz="2400" dirty="0">
                <a:solidFill>
                  <a:srgbClr val="000000"/>
                </a:solidFill>
                <a:latin typeface="Times New Roman"/>
                <a:ea typeface="Times New Roman"/>
              </a:rPr>
              <a:t>| Autism/Asperger's Syndrome. (</a:t>
            </a:r>
            <a:r>
              <a:rPr lang="en-US" sz="2400" dirty="0" err="1">
                <a:solidFill>
                  <a:srgbClr val="000000"/>
                </a:solidFill>
                <a:latin typeface="Times New Roman"/>
                <a:ea typeface="Times New Roman"/>
              </a:rPr>
              <a:t>n.d.</a:t>
            </a:r>
            <a:r>
              <a:rPr lang="en-US" sz="2400" dirty="0">
                <a:solidFill>
                  <a:srgbClr val="000000"/>
                </a:solidFill>
                <a:latin typeface="Times New Roman"/>
                <a:ea typeface="Times New Roman"/>
              </a:rPr>
              <a:t>). CEC | Home. Retrieved from </a:t>
            </a:r>
            <a:r>
              <a:rPr lang="en-US" sz="2400" u="sng" dirty="0">
                <a:solidFill>
                  <a:srgbClr val="0000FF"/>
                </a:solidFill>
                <a:latin typeface="Times New Roman"/>
                <a:ea typeface="Times New Roman"/>
                <a:hlinkClick r:id="rId3"/>
              </a:rPr>
              <a:t>http://www.cec.sped.org/AM/Template.cfm?Section=Autism_Asperger_s_Syndrome&amp;Template=/TaggedPage/TaggedPageDisplay.cfm&amp;TPLID=37&amp;ContentID=5598</a:t>
            </a:r>
            <a:r>
              <a:rPr lang="en-US" sz="2400" b="1" dirty="0">
                <a:latin typeface="Times New Roman"/>
                <a:ea typeface="Times New Roman"/>
              </a:rPr>
              <a:t> </a:t>
            </a:r>
            <a:endParaRPr lang="en-US" sz="2400" i="1" dirty="0">
              <a:latin typeface="Times New Roman"/>
              <a:ea typeface="Times New Roman"/>
            </a:endParaRPr>
          </a:p>
          <a:p>
            <a:pPr marL="457200" marR="0">
              <a:spcBef>
                <a:spcPts val="0"/>
              </a:spcBef>
              <a:spcAft>
                <a:spcPts val="0"/>
              </a:spcAft>
            </a:pPr>
            <a:r>
              <a:rPr lang="en-US" sz="2400" b="1" dirty="0">
                <a:latin typeface="Times New Roman"/>
                <a:ea typeface="Times New Roman"/>
              </a:rPr>
              <a:t> </a:t>
            </a:r>
            <a:endParaRPr lang="en-US" sz="2400" i="1" dirty="0">
              <a:latin typeface="Times New Roman"/>
              <a:ea typeface="Times New Roman"/>
            </a:endParaRPr>
          </a:p>
          <a:p>
            <a:pPr marL="0" lvl="0" indent="0">
              <a:spcBef>
                <a:spcPts val="0"/>
              </a:spcBef>
              <a:spcAft>
                <a:spcPts val="0"/>
              </a:spcAft>
              <a:buNone/>
            </a:pPr>
            <a:r>
              <a:rPr lang="en-US" sz="2400" dirty="0" smtClean="0">
                <a:solidFill>
                  <a:srgbClr val="000000"/>
                </a:solidFill>
                <a:latin typeface="Times New Roman"/>
                <a:ea typeface="Times New Roman"/>
              </a:rPr>
              <a:t>5.National </a:t>
            </a:r>
            <a:r>
              <a:rPr lang="en-US" sz="2400" dirty="0">
                <a:solidFill>
                  <a:srgbClr val="000000"/>
                </a:solidFill>
                <a:latin typeface="Times New Roman"/>
                <a:ea typeface="Times New Roman"/>
              </a:rPr>
              <a:t>Autism Center. (</a:t>
            </a:r>
            <a:r>
              <a:rPr lang="en-US" sz="2400" dirty="0" err="1">
                <a:solidFill>
                  <a:srgbClr val="000000"/>
                </a:solidFill>
                <a:latin typeface="Times New Roman"/>
                <a:ea typeface="Times New Roman"/>
              </a:rPr>
              <a:t>n.d.</a:t>
            </a:r>
            <a:r>
              <a:rPr lang="en-US" sz="2400" dirty="0">
                <a:solidFill>
                  <a:srgbClr val="000000"/>
                </a:solidFill>
                <a:latin typeface="Times New Roman"/>
                <a:ea typeface="Times New Roman"/>
              </a:rPr>
              <a:t>). Retrieved from </a:t>
            </a:r>
            <a:r>
              <a:rPr lang="en-US" sz="2400" u="sng" dirty="0">
                <a:solidFill>
                  <a:srgbClr val="0000FF"/>
                </a:solidFill>
                <a:latin typeface="Times New Roman"/>
                <a:ea typeface="Times New Roman"/>
                <a:hlinkClick r:id="rId4"/>
              </a:rPr>
              <a:t>http://www.nationalautismcenter.org/affiliates/reports.php</a:t>
            </a:r>
            <a:endParaRPr lang="en-US" sz="2400" i="1" dirty="0">
              <a:effectLst/>
              <a:latin typeface="Times New Roman"/>
              <a:ea typeface="Times New Roman"/>
            </a:endParaRPr>
          </a:p>
        </p:txBody>
      </p:sp>
    </p:spTree>
    <p:extLst>
      <p:ext uri="{BB962C8B-B14F-4D97-AF65-F5344CB8AC3E}">
        <p14:creationId xmlns:p14="http://schemas.microsoft.com/office/powerpoint/2010/main" val="35032605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92500" lnSpcReduction="10000"/>
          </a:bodyPr>
          <a:lstStyle/>
          <a:p>
            <a:pPr marL="0" marR="0" indent="0" algn="ctr">
              <a:spcBef>
                <a:spcPts val="0"/>
              </a:spcBef>
              <a:spcAft>
                <a:spcPts val="0"/>
              </a:spcAft>
              <a:buNone/>
            </a:pPr>
            <a:r>
              <a:rPr lang="en-US" sz="2400" b="1" dirty="0">
                <a:latin typeface="Times New Roman"/>
                <a:ea typeface="Times New Roman"/>
              </a:rPr>
              <a:t>Recommended Readings: </a:t>
            </a:r>
            <a:r>
              <a:rPr lang="en-US" sz="2400" i="1" dirty="0">
                <a:latin typeface="Times New Roman"/>
                <a:ea typeface="Times New Roman"/>
              </a:rPr>
              <a:t> 	</a:t>
            </a:r>
          </a:p>
          <a:p>
            <a:pPr lvl="0">
              <a:spcBef>
                <a:spcPts val="0"/>
              </a:spcBef>
              <a:spcAft>
                <a:spcPts val="0"/>
              </a:spcAft>
              <a:buFont typeface="+mj-lt"/>
              <a:buAutoNum type="arabicPeriod"/>
            </a:pPr>
            <a:r>
              <a:rPr lang="en-US" sz="2400" dirty="0">
                <a:latin typeface="Times New Roman"/>
                <a:ea typeface="Times New Roman"/>
              </a:rPr>
              <a:t>Lord, C., &amp; McGee, J. P. (Eds.) (2001). Educating Children with Autism. Washington: National Academy Press. [This book is also available online, where it can be read for free, </a:t>
            </a:r>
            <a:r>
              <a:rPr lang="en-US" sz="2400" dirty="0" smtClean="0">
                <a:latin typeface="Times New Roman"/>
                <a:ea typeface="Times New Roman"/>
              </a:rPr>
              <a:t>at </a:t>
            </a:r>
            <a:r>
              <a:rPr lang="en-US" sz="2400" u="sng" dirty="0" smtClean="0">
                <a:solidFill>
                  <a:srgbClr val="0000FF"/>
                </a:solidFill>
                <a:latin typeface="Times New Roman"/>
                <a:ea typeface="Times New Roman"/>
                <a:hlinkClick r:id="rId2"/>
              </a:rPr>
              <a:t>http</a:t>
            </a:r>
            <a:r>
              <a:rPr lang="en-US" sz="2400" u="sng" dirty="0">
                <a:solidFill>
                  <a:srgbClr val="0000FF"/>
                </a:solidFill>
                <a:latin typeface="Times New Roman"/>
                <a:ea typeface="Times New Roman"/>
                <a:hlinkClick r:id="rId2"/>
              </a:rPr>
              <a:t>://www.nap.edu/catalog.php?record_id=10017#toc</a:t>
            </a:r>
            <a:endParaRPr lang="en-US" sz="2400" i="1" dirty="0">
              <a:latin typeface="Times New Roman"/>
              <a:ea typeface="Times New Roman"/>
            </a:endParaRPr>
          </a:p>
          <a:p>
            <a:pPr marL="114300" marR="0" indent="0">
              <a:spcBef>
                <a:spcPts val="0"/>
              </a:spcBef>
              <a:spcAft>
                <a:spcPts val="0"/>
              </a:spcAft>
              <a:buNone/>
            </a:pPr>
            <a:r>
              <a:rPr lang="en-US" sz="2400" dirty="0">
                <a:latin typeface="Times New Roman"/>
                <a:ea typeface="Times New Roman"/>
              </a:rPr>
              <a:t> </a:t>
            </a:r>
            <a:endParaRPr lang="en-US" sz="2400" i="1" dirty="0">
              <a:latin typeface="Times New Roman"/>
              <a:ea typeface="Times New Roman"/>
            </a:endParaRPr>
          </a:p>
          <a:p>
            <a:pPr marL="0" lvl="0" indent="0">
              <a:spcBef>
                <a:spcPts val="0"/>
              </a:spcBef>
              <a:spcAft>
                <a:spcPts val="0"/>
              </a:spcAft>
              <a:buNone/>
            </a:pPr>
            <a:r>
              <a:rPr lang="en-US" sz="2400" dirty="0" smtClean="0">
                <a:latin typeface="Times New Roman"/>
                <a:ea typeface="Times New Roman"/>
              </a:rPr>
              <a:t>2. Quill</a:t>
            </a:r>
            <a:r>
              <a:rPr lang="en-US" sz="2400" dirty="0">
                <a:latin typeface="Times New Roman"/>
                <a:ea typeface="Times New Roman"/>
              </a:rPr>
              <a:t>, K. A. (2000). Do-watch-listen-say: social and communication intervention for children with autism. Baltimore, MD: Paul H. Brookes Pub.( available at public library)</a:t>
            </a:r>
            <a:endParaRPr lang="en-US" sz="2400" i="1" dirty="0">
              <a:latin typeface="Times New Roman"/>
              <a:ea typeface="Times New Roman"/>
            </a:endParaRPr>
          </a:p>
          <a:p>
            <a:pPr marL="0" lvl="0" indent="0">
              <a:spcBef>
                <a:spcPts val="0"/>
              </a:spcBef>
              <a:spcAft>
                <a:spcPts val="0"/>
              </a:spcAft>
              <a:buNone/>
            </a:pPr>
            <a:endParaRPr lang="en-US" sz="2400" dirty="0" smtClean="0">
              <a:latin typeface="Times New Roman"/>
              <a:ea typeface="Times New Roman"/>
            </a:endParaRPr>
          </a:p>
          <a:p>
            <a:pPr marL="0" lvl="0" indent="0">
              <a:spcBef>
                <a:spcPts val="0"/>
              </a:spcBef>
              <a:spcAft>
                <a:spcPts val="0"/>
              </a:spcAft>
              <a:buNone/>
            </a:pPr>
            <a:r>
              <a:rPr lang="en-US" sz="2400" dirty="0" smtClean="0">
                <a:latin typeface="Times New Roman"/>
                <a:ea typeface="Times New Roman"/>
              </a:rPr>
              <a:t>3. Quill</a:t>
            </a:r>
            <a:r>
              <a:rPr lang="en-US" sz="2400" dirty="0">
                <a:latin typeface="Times New Roman"/>
                <a:ea typeface="Times New Roman"/>
              </a:rPr>
              <a:t>, K. A. (1995). Teaching children with autism: strategies to enhance communication and socialization. New York: Delmar (available at public library)</a:t>
            </a:r>
            <a:endParaRPr lang="en-US" sz="2400" i="1" dirty="0">
              <a:latin typeface="Times New Roman"/>
              <a:ea typeface="Times New Roman"/>
            </a:endParaRPr>
          </a:p>
          <a:p>
            <a:pPr marL="114300" marR="0" indent="0">
              <a:spcBef>
                <a:spcPts val="0"/>
              </a:spcBef>
              <a:spcAft>
                <a:spcPts val="0"/>
              </a:spcAft>
              <a:buNone/>
            </a:pPr>
            <a:r>
              <a:rPr lang="en-US" sz="2400" dirty="0">
                <a:latin typeface="Times New Roman"/>
                <a:ea typeface="Times New Roman"/>
              </a:rPr>
              <a:t> </a:t>
            </a:r>
            <a:endParaRPr lang="en-US" sz="2400" i="1" dirty="0">
              <a:latin typeface="Times New Roman"/>
              <a:ea typeface="Times New Roman"/>
            </a:endParaRPr>
          </a:p>
          <a:p>
            <a:pPr marL="0" lvl="0" indent="0">
              <a:spcBef>
                <a:spcPts val="0"/>
              </a:spcBef>
              <a:spcAft>
                <a:spcPts val="0"/>
              </a:spcAft>
              <a:buNone/>
            </a:pPr>
            <a:r>
              <a:rPr lang="en-US" sz="2400" dirty="0" smtClean="0">
                <a:latin typeface="Times New Roman"/>
                <a:ea typeface="Times New Roman"/>
              </a:rPr>
              <a:t>4. </a:t>
            </a:r>
            <a:r>
              <a:rPr lang="en-US" sz="2400" dirty="0" err="1" smtClean="0">
                <a:latin typeface="Times New Roman"/>
                <a:ea typeface="Times New Roman"/>
              </a:rPr>
              <a:t>Wetherby</a:t>
            </a:r>
            <a:r>
              <a:rPr lang="en-US" sz="2400" dirty="0">
                <a:latin typeface="Times New Roman"/>
                <a:ea typeface="Times New Roman"/>
              </a:rPr>
              <a:t>, A., &amp; </a:t>
            </a:r>
            <a:r>
              <a:rPr lang="en-US" sz="2400" dirty="0" err="1">
                <a:latin typeface="Times New Roman"/>
                <a:ea typeface="Times New Roman"/>
              </a:rPr>
              <a:t>Prizant</a:t>
            </a:r>
            <a:r>
              <a:rPr lang="en-US" sz="2400" dirty="0">
                <a:latin typeface="Times New Roman"/>
                <a:ea typeface="Times New Roman"/>
              </a:rPr>
              <a:t>, B. (2000). Autism spectrum disorders: A Transactional Developmental Transactional  Perspective. Baltimore, MD: Brookes.</a:t>
            </a:r>
            <a:r>
              <a:rPr lang="en-US" sz="2400" b="1" dirty="0">
                <a:latin typeface="Times New Roman"/>
                <a:ea typeface="Times New Roman"/>
              </a:rPr>
              <a:t> </a:t>
            </a:r>
            <a:endParaRPr lang="en-US" sz="2400" i="1" dirty="0">
              <a:latin typeface="Times New Roman"/>
              <a:ea typeface="Times New Roman"/>
            </a:endParaRPr>
          </a:p>
          <a:p>
            <a:pPr marL="114300" marR="0" indent="0">
              <a:spcBef>
                <a:spcPts val="0"/>
              </a:spcBef>
              <a:spcAft>
                <a:spcPts val="0"/>
              </a:spcAft>
              <a:buNone/>
            </a:pPr>
            <a:r>
              <a:rPr lang="en-US" sz="2400" i="1" dirty="0">
                <a:latin typeface="Times New Roman"/>
                <a:ea typeface="Times New Roman"/>
              </a:rPr>
              <a:t> </a:t>
            </a:r>
            <a:endParaRPr lang="en-US" sz="2400" dirty="0">
              <a:latin typeface="Times New Roman"/>
              <a:ea typeface="Times New Roman"/>
            </a:endParaRPr>
          </a:p>
          <a:p>
            <a:pPr marL="457200" indent="-457200">
              <a:buFont typeface="+mj-lt"/>
              <a:buAutoNum type="arabicPeriod"/>
            </a:pPr>
            <a:endParaRPr lang="en-US" sz="2000" dirty="0"/>
          </a:p>
        </p:txBody>
      </p:sp>
    </p:spTree>
    <p:extLst>
      <p:ext uri="{BB962C8B-B14F-4D97-AF65-F5344CB8AC3E}">
        <p14:creationId xmlns:p14="http://schemas.microsoft.com/office/powerpoint/2010/main" val="13189691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en-US" dirty="0" smtClean="0">
                <a:solidFill>
                  <a:schemeClr val="bg1"/>
                </a:solidFill>
              </a:rPr>
              <a:t>Teaching</a:t>
            </a:r>
            <a:r>
              <a:rPr lang="fr-CA" dirty="0" smtClean="0">
                <a:solidFill>
                  <a:schemeClr val="bg1"/>
                </a:solidFill>
              </a:rPr>
              <a:t> </a:t>
            </a:r>
            <a:r>
              <a:rPr lang="en-US" dirty="0" smtClean="0">
                <a:solidFill>
                  <a:schemeClr val="bg1"/>
                </a:solidFill>
              </a:rPr>
              <a:t>Philosophy</a:t>
            </a:r>
          </a:p>
        </p:txBody>
      </p:sp>
      <p:sp>
        <p:nvSpPr>
          <p:cNvPr id="4099" name="Espace réservé du contenu 2"/>
          <p:cNvSpPr>
            <a:spLocks noGrp="1"/>
          </p:cNvSpPr>
          <p:nvPr>
            <p:ph idx="1"/>
          </p:nvPr>
        </p:nvSpPr>
        <p:spPr>
          <a:xfrm>
            <a:off x="685800" y="1676400"/>
            <a:ext cx="8229600" cy="4648200"/>
          </a:xfrm>
        </p:spPr>
        <p:txBody>
          <a:bodyPr/>
          <a:lstStyle/>
          <a:p>
            <a:pPr marL="0" indent="0">
              <a:buNone/>
            </a:pPr>
            <a:r>
              <a:rPr lang="en-US" sz="2800" dirty="0" smtClean="0">
                <a:solidFill>
                  <a:srgbClr val="E35C06"/>
                </a:solidFill>
              </a:rPr>
              <a:t>As a practicing clinician I want information to be:</a:t>
            </a:r>
          </a:p>
          <a:p>
            <a:r>
              <a:rPr lang="en-US" sz="2800" dirty="0" smtClean="0">
                <a:solidFill>
                  <a:srgbClr val="E35C06"/>
                </a:solidFill>
              </a:rPr>
              <a:t>Research based</a:t>
            </a:r>
          </a:p>
          <a:p>
            <a:r>
              <a:rPr lang="en-US" sz="2800" dirty="0" smtClean="0">
                <a:solidFill>
                  <a:srgbClr val="E35C06"/>
                </a:solidFill>
              </a:rPr>
              <a:t>Current</a:t>
            </a:r>
          </a:p>
          <a:p>
            <a:r>
              <a:rPr lang="en-US" sz="2800" dirty="0" smtClean="0">
                <a:solidFill>
                  <a:srgbClr val="E35C06"/>
                </a:solidFill>
              </a:rPr>
              <a:t>Applicable </a:t>
            </a:r>
          </a:p>
          <a:p>
            <a:r>
              <a:rPr lang="en-US" sz="2800" dirty="0" smtClean="0">
                <a:solidFill>
                  <a:srgbClr val="E35C06"/>
                </a:solidFill>
              </a:rPr>
              <a:t>Presented in a way that I can understand</a:t>
            </a:r>
          </a:p>
          <a:p>
            <a:r>
              <a:rPr lang="en-US" sz="2800" dirty="0" smtClean="0">
                <a:solidFill>
                  <a:srgbClr val="E35C06"/>
                </a:solidFill>
              </a:rPr>
              <a:t>Presented so I can practice and comprehend</a:t>
            </a:r>
          </a:p>
          <a:p>
            <a:r>
              <a:rPr lang="en-US" sz="2800" dirty="0" smtClean="0">
                <a:solidFill>
                  <a:srgbClr val="E35C06"/>
                </a:solidFill>
              </a:rPr>
              <a:t>Gives me the opportunity to make it applicable to my situation</a:t>
            </a:r>
          </a:p>
          <a:p>
            <a:r>
              <a:rPr lang="en-US" sz="2800" dirty="0" smtClean="0">
                <a:solidFill>
                  <a:srgbClr val="E35C06"/>
                </a:solidFill>
              </a:rPr>
              <a:t>Allows me to achieve</a:t>
            </a:r>
          </a:p>
          <a:p>
            <a:endParaRPr lang="en-US" dirty="0" smtClean="0">
              <a:solidFill>
                <a:srgbClr val="E35C06"/>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Grading</a:t>
            </a:r>
            <a:endParaRPr lang="en-US" dirty="0"/>
          </a:p>
        </p:txBody>
      </p:sp>
      <p:sp>
        <p:nvSpPr>
          <p:cNvPr id="3" name="Content Placeholder 2"/>
          <p:cNvSpPr>
            <a:spLocks noGrp="1"/>
          </p:cNvSpPr>
          <p:nvPr>
            <p:ph idx="1"/>
          </p:nvPr>
        </p:nvSpPr>
        <p:spPr>
          <a:xfrm>
            <a:off x="457200" y="1600200"/>
            <a:ext cx="5257800" cy="4525963"/>
          </a:xfrm>
        </p:spPr>
        <p:txBody>
          <a:bodyPr/>
          <a:lstStyle/>
          <a:p>
            <a:pPr marL="0" marR="0" indent="0" algn="just">
              <a:spcBef>
                <a:spcPts val="0"/>
              </a:spcBef>
              <a:spcAft>
                <a:spcPts val="0"/>
              </a:spcAft>
              <a:buNone/>
              <a:tabLst>
                <a:tab pos="0" algn="l"/>
                <a:tab pos="914400" algn="l"/>
              </a:tabLst>
            </a:pPr>
            <a:r>
              <a:rPr lang="en-US" sz="2800" dirty="0" smtClean="0">
                <a:latin typeface="Times New Roman"/>
                <a:ea typeface="Calibri"/>
              </a:rPr>
              <a:t>Please </a:t>
            </a:r>
            <a:r>
              <a:rPr lang="en-US" sz="2800" dirty="0">
                <a:latin typeface="Times New Roman"/>
                <a:ea typeface="Calibri"/>
              </a:rPr>
              <a:t>know that my first priority is that you understand the content of this course so that you are able to apply the knowledge to your teaching. With that in mind you have the opportunity to revise papers and projects as outlined in the syllabus until the final class at which time all grades will be final. </a:t>
            </a:r>
            <a:endParaRPr lang="en-US" sz="2800" dirty="0">
              <a:latin typeface="Times New Roman"/>
              <a:ea typeface="Times New Roman"/>
            </a:endParaRPr>
          </a:p>
        </p:txBody>
      </p:sp>
      <p:pic>
        <p:nvPicPr>
          <p:cNvPr id="1026" name="Picture 2" descr="C:\Users\Patricia\AppData\Local\Microsoft\Windows\Temporary Internet Files\Content.IE5\939N1HFK\MP900401133[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7400" y="1447800"/>
            <a:ext cx="3152488" cy="31315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68136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Grading</a:t>
            </a:r>
            <a:endParaRPr lang="en-US" dirty="0"/>
          </a:p>
        </p:txBody>
      </p:sp>
      <p:sp>
        <p:nvSpPr>
          <p:cNvPr id="3" name="Content Placeholder 2"/>
          <p:cNvSpPr>
            <a:spLocks noGrp="1"/>
          </p:cNvSpPr>
          <p:nvPr>
            <p:ph idx="1"/>
          </p:nvPr>
        </p:nvSpPr>
        <p:spPr/>
        <p:txBody>
          <a:bodyPr/>
          <a:lstStyle/>
          <a:p>
            <a:pPr marL="0" lvl="0" indent="0">
              <a:spcBef>
                <a:spcPts val="0"/>
              </a:spcBef>
              <a:spcAft>
                <a:spcPts val="0"/>
              </a:spcAft>
              <a:buNone/>
            </a:pPr>
            <a:r>
              <a:rPr lang="en-US" dirty="0">
                <a:solidFill>
                  <a:srgbClr val="000000"/>
                </a:solidFill>
                <a:latin typeface="Times New Roman"/>
                <a:ea typeface="Times New Roman"/>
              </a:rPr>
              <a:t>Grades are based on a 400 point scale.</a:t>
            </a:r>
            <a:endParaRPr lang="en-US" dirty="0">
              <a:solidFill>
                <a:prstClr val="black"/>
              </a:solidFill>
              <a:latin typeface="Times New Roman"/>
              <a:ea typeface="Times New Roman"/>
            </a:endParaRPr>
          </a:p>
          <a:p>
            <a:pPr lvl="0">
              <a:spcBef>
                <a:spcPts val="0"/>
              </a:spcBef>
              <a:spcAft>
                <a:spcPts val="0"/>
              </a:spcAft>
              <a:buFont typeface="Symbol"/>
              <a:buChar char=""/>
            </a:pPr>
            <a:r>
              <a:rPr lang="en-US" dirty="0">
                <a:solidFill>
                  <a:srgbClr val="000000"/>
                </a:solidFill>
                <a:latin typeface="Times New Roman"/>
                <a:ea typeface="Times New Roman"/>
              </a:rPr>
              <a:t>Language Sample (80)</a:t>
            </a:r>
          </a:p>
          <a:p>
            <a:pPr lvl="0">
              <a:spcBef>
                <a:spcPts val="0"/>
              </a:spcBef>
              <a:spcAft>
                <a:spcPts val="0"/>
              </a:spcAft>
              <a:buFont typeface="Symbol"/>
              <a:buChar char=""/>
            </a:pPr>
            <a:r>
              <a:rPr lang="en-US" dirty="0">
                <a:solidFill>
                  <a:srgbClr val="000000"/>
                </a:solidFill>
                <a:latin typeface="Times New Roman"/>
                <a:ea typeface="Times New Roman"/>
              </a:rPr>
              <a:t>Language Sample ASD (80)</a:t>
            </a:r>
          </a:p>
          <a:p>
            <a:pPr lvl="0">
              <a:spcBef>
                <a:spcPts val="0"/>
              </a:spcBef>
              <a:spcAft>
                <a:spcPts val="0"/>
              </a:spcAft>
              <a:buFont typeface="Symbol"/>
              <a:buChar char=""/>
            </a:pPr>
            <a:r>
              <a:rPr lang="en-US" dirty="0">
                <a:solidFill>
                  <a:srgbClr val="000000"/>
                </a:solidFill>
                <a:latin typeface="Times New Roman"/>
                <a:ea typeface="Times New Roman"/>
              </a:rPr>
              <a:t>UCC/ISS/Global Planning (80)</a:t>
            </a:r>
          </a:p>
          <a:p>
            <a:pPr lvl="0">
              <a:spcBef>
                <a:spcPts val="0"/>
              </a:spcBef>
              <a:spcAft>
                <a:spcPts val="0"/>
              </a:spcAft>
              <a:buFont typeface="Symbol"/>
              <a:buChar char=""/>
            </a:pPr>
            <a:r>
              <a:rPr lang="en-US" dirty="0">
                <a:solidFill>
                  <a:srgbClr val="000000"/>
                </a:solidFill>
                <a:latin typeface="Times New Roman"/>
                <a:ea typeface="Times New Roman"/>
              </a:rPr>
              <a:t>Ziggurat/CAPS (80)</a:t>
            </a:r>
          </a:p>
          <a:p>
            <a:pPr lvl="0">
              <a:spcBef>
                <a:spcPts val="0"/>
              </a:spcBef>
              <a:spcAft>
                <a:spcPts val="0"/>
              </a:spcAft>
              <a:buFont typeface="Symbol"/>
              <a:buChar char=""/>
            </a:pPr>
            <a:r>
              <a:rPr lang="en-US" dirty="0">
                <a:solidFill>
                  <a:srgbClr val="000000"/>
                </a:solidFill>
                <a:latin typeface="Times New Roman"/>
                <a:ea typeface="Times New Roman"/>
              </a:rPr>
              <a:t>Lesson Plan (80)</a:t>
            </a:r>
          </a:p>
          <a:p>
            <a:pPr lvl="0">
              <a:spcBef>
                <a:spcPts val="0"/>
              </a:spcBef>
              <a:spcAft>
                <a:spcPts val="0"/>
              </a:spcAft>
              <a:buFont typeface="Symbol"/>
              <a:buChar char=""/>
            </a:pPr>
            <a:r>
              <a:rPr lang="en-US" dirty="0">
                <a:solidFill>
                  <a:srgbClr val="000000"/>
                </a:solidFill>
                <a:latin typeface="Times New Roman"/>
                <a:ea typeface="Times New Roman"/>
              </a:rPr>
              <a:t>Reflections BONUS 5pts</a:t>
            </a:r>
          </a:p>
          <a:p>
            <a:pPr marL="0" marR="0" indent="0" algn="just">
              <a:spcBef>
                <a:spcPts val="0"/>
              </a:spcBef>
              <a:spcAft>
                <a:spcPts val="0"/>
              </a:spcAft>
              <a:buNone/>
              <a:tabLst>
                <a:tab pos="0" algn="l"/>
                <a:tab pos="914400" algn="l"/>
              </a:tabLst>
            </a:pPr>
            <a:r>
              <a:rPr lang="en-US" dirty="0" smtClean="0">
                <a:latin typeface="Times New Roman"/>
                <a:ea typeface="Calibri"/>
              </a:rPr>
              <a:t> </a:t>
            </a:r>
            <a:endParaRPr lang="en-US" dirty="0">
              <a:latin typeface="Times New Roman"/>
              <a:ea typeface="Times New Roman"/>
            </a:endParaRPr>
          </a:p>
        </p:txBody>
      </p:sp>
    </p:spTree>
    <p:extLst>
      <p:ext uri="{BB962C8B-B14F-4D97-AF65-F5344CB8AC3E}">
        <p14:creationId xmlns:p14="http://schemas.microsoft.com/office/powerpoint/2010/main" val="29271534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Grading</a:t>
            </a:r>
            <a:endParaRPr lang="en-US" dirty="0"/>
          </a:p>
        </p:txBody>
      </p:sp>
      <p:sp>
        <p:nvSpPr>
          <p:cNvPr id="3" name="Content Placeholder 2"/>
          <p:cNvSpPr>
            <a:spLocks noGrp="1"/>
          </p:cNvSpPr>
          <p:nvPr>
            <p:ph idx="1"/>
          </p:nvPr>
        </p:nvSpPr>
        <p:spPr/>
        <p:txBody>
          <a:bodyPr/>
          <a:lstStyle/>
          <a:p>
            <a:pPr marL="0" marR="0" indent="0">
              <a:spcBef>
                <a:spcPts val="0"/>
              </a:spcBef>
              <a:spcAft>
                <a:spcPts val="0"/>
              </a:spcAft>
              <a:buNone/>
            </a:pPr>
            <a:r>
              <a:rPr lang="en-US" dirty="0">
                <a:solidFill>
                  <a:srgbClr val="000000"/>
                </a:solidFill>
                <a:latin typeface="Times New Roman"/>
                <a:ea typeface="Times New Roman"/>
              </a:rPr>
              <a:t>Your grade will be determined by how many points you earn in the following areas</a:t>
            </a:r>
            <a:r>
              <a:rPr lang="en-US" dirty="0" smtClean="0">
                <a:solidFill>
                  <a:srgbClr val="000000"/>
                </a:solidFill>
                <a:latin typeface="Times New Roman"/>
                <a:ea typeface="Times New Roman"/>
              </a:rPr>
              <a:t>:</a:t>
            </a:r>
          </a:p>
          <a:p>
            <a:pPr marL="0" marR="0" indent="0">
              <a:spcBef>
                <a:spcPts val="0"/>
              </a:spcBef>
              <a:spcAft>
                <a:spcPts val="0"/>
              </a:spcAft>
              <a:buNone/>
            </a:pPr>
            <a:endParaRPr lang="en-US" dirty="0">
              <a:latin typeface="Times New Roman"/>
              <a:ea typeface="Times New Roman"/>
            </a:endParaRPr>
          </a:p>
          <a:p>
            <a:pPr marL="0" marR="0" indent="0">
              <a:spcBef>
                <a:spcPts val="0"/>
              </a:spcBef>
              <a:spcAft>
                <a:spcPts val="0"/>
              </a:spcAft>
              <a:buNone/>
            </a:pPr>
            <a:r>
              <a:rPr lang="en-US" dirty="0">
                <a:solidFill>
                  <a:srgbClr val="000000"/>
                </a:solidFill>
                <a:latin typeface="Times New Roman"/>
                <a:ea typeface="Times New Roman"/>
              </a:rPr>
              <a:t>A+ to A- = 400 – 360 points or 100% to 90.0%</a:t>
            </a:r>
            <a:br>
              <a:rPr lang="en-US" dirty="0">
                <a:solidFill>
                  <a:srgbClr val="000000"/>
                </a:solidFill>
                <a:latin typeface="Times New Roman"/>
                <a:ea typeface="Times New Roman"/>
              </a:rPr>
            </a:br>
            <a:r>
              <a:rPr lang="en-US" dirty="0">
                <a:solidFill>
                  <a:srgbClr val="000000"/>
                </a:solidFill>
                <a:latin typeface="Times New Roman"/>
                <a:ea typeface="Times New Roman"/>
              </a:rPr>
              <a:t>B+ to B- = 359 – 320 points or 89.9% to 80.0%</a:t>
            </a:r>
            <a:br>
              <a:rPr lang="en-US" dirty="0">
                <a:solidFill>
                  <a:srgbClr val="000000"/>
                </a:solidFill>
                <a:latin typeface="Times New Roman"/>
                <a:ea typeface="Times New Roman"/>
              </a:rPr>
            </a:br>
            <a:r>
              <a:rPr lang="en-US" dirty="0">
                <a:solidFill>
                  <a:srgbClr val="000000"/>
                </a:solidFill>
                <a:latin typeface="Times New Roman"/>
                <a:ea typeface="Times New Roman"/>
              </a:rPr>
              <a:t>C+ to C- = 319 – 280 points or 79.9% to 70.0%</a:t>
            </a:r>
            <a:br>
              <a:rPr lang="en-US" dirty="0">
                <a:solidFill>
                  <a:srgbClr val="000000"/>
                </a:solidFill>
                <a:latin typeface="Times New Roman"/>
                <a:ea typeface="Times New Roman"/>
              </a:rPr>
            </a:br>
            <a:r>
              <a:rPr lang="en-US" dirty="0">
                <a:solidFill>
                  <a:srgbClr val="000000"/>
                </a:solidFill>
                <a:latin typeface="Times New Roman"/>
                <a:ea typeface="Times New Roman"/>
              </a:rPr>
              <a:t>D+ to D- = 279 – 240 points or 69.9% to 60.0%</a:t>
            </a:r>
            <a:endParaRPr lang="en-US" dirty="0">
              <a:latin typeface="Times New Roman"/>
              <a:ea typeface="Times New Roman"/>
            </a:endParaRPr>
          </a:p>
          <a:p>
            <a:pPr marL="0" marR="0" indent="0" algn="just">
              <a:spcBef>
                <a:spcPts val="0"/>
              </a:spcBef>
              <a:spcAft>
                <a:spcPts val="0"/>
              </a:spcAft>
              <a:buNone/>
              <a:tabLst>
                <a:tab pos="0" algn="l"/>
                <a:tab pos="914400" algn="l"/>
              </a:tabLst>
            </a:pPr>
            <a:r>
              <a:rPr lang="en-US" dirty="0" smtClean="0">
                <a:latin typeface="Times New Roman"/>
                <a:ea typeface="Calibri"/>
              </a:rPr>
              <a:t> </a:t>
            </a:r>
            <a:endParaRPr lang="en-US" dirty="0">
              <a:latin typeface="Times New Roman"/>
              <a:ea typeface="Times New Roman"/>
            </a:endParaRPr>
          </a:p>
        </p:txBody>
      </p:sp>
    </p:spTree>
    <p:extLst>
      <p:ext uri="{BB962C8B-B14F-4D97-AF65-F5344CB8AC3E}">
        <p14:creationId xmlns:p14="http://schemas.microsoft.com/office/powerpoint/2010/main" val="28324451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Grading</a:t>
            </a:r>
            <a:endParaRPr lang="en-US" dirty="0"/>
          </a:p>
        </p:txBody>
      </p:sp>
      <p:sp>
        <p:nvSpPr>
          <p:cNvPr id="3" name="Content Placeholder 2"/>
          <p:cNvSpPr>
            <a:spLocks noGrp="1"/>
          </p:cNvSpPr>
          <p:nvPr>
            <p:ph idx="1"/>
          </p:nvPr>
        </p:nvSpPr>
        <p:spPr>
          <a:xfrm>
            <a:off x="457200" y="1371600"/>
            <a:ext cx="8229600" cy="4525963"/>
          </a:xfrm>
        </p:spPr>
        <p:txBody>
          <a:bodyPr/>
          <a:lstStyle/>
          <a:p>
            <a:pPr marL="0" marR="0" indent="0">
              <a:spcBef>
                <a:spcPts val="0"/>
              </a:spcBef>
              <a:spcAft>
                <a:spcPts val="0"/>
              </a:spcAft>
              <a:buNone/>
            </a:pPr>
            <a:endParaRPr lang="en-US" b="1" dirty="0" smtClean="0">
              <a:solidFill>
                <a:srgbClr val="000000"/>
              </a:solidFill>
              <a:latin typeface="Times New Roman"/>
              <a:ea typeface="Times New Roman"/>
            </a:endParaRPr>
          </a:p>
          <a:p>
            <a:pPr marL="0" marR="0" indent="0">
              <a:spcBef>
                <a:spcPts val="0"/>
              </a:spcBef>
              <a:spcAft>
                <a:spcPts val="0"/>
              </a:spcAft>
              <a:buNone/>
            </a:pPr>
            <a:r>
              <a:rPr lang="en-US" b="1" dirty="0" smtClean="0">
                <a:solidFill>
                  <a:srgbClr val="000000"/>
                </a:solidFill>
                <a:latin typeface="Times New Roman"/>
                <a:ea typeface="Times New Roman"/>
              </a:rPr>
              <a:t>Late </a:t>
            </a:r>
            <a:r>
              <a:rPr lang="en-US" b="1" dirty="0">
                <a:solidFill>
                  <a:srgbClr val="000000"/>
                </a:solidFill>
                <a:latin typeface="Times New Roman"/>
                <a:ea typeface="Times New Roman"/>
              </a:rPr>
              <a:t>Papers</a:t>
            </a:r>
            <a:endParaRPr lang="en-US" dirty="0">
              <a:latin typeface="Times New Roman"/>
              <a:ea typeface="Times New Roman"/>
            </a:endParaRPr>
          </a:p>
          <a:p>
            <a:pPr marL="0" marR="0" indent="0">
              <a:spcBef>
                <a:spcPts val="0"/>
              </a:spcBef>
              <a:spcAft>
                <a:spcPts val="0"/>
              </a:spcAft>
              <a:buNone/>
            </a:pPr>
            <a:r>
              <a:rPr lang="en-US" dirty="0">
                <a:solidFill>
                  <a:srgbClr val="000000"/>
                </a:solidFill>
                <a:latin typeface="Times New Roman"/>
                <a:ea typeface="Times New Roman"/>
              </a:rPr>
              <a:t>Papers that are turned in late will result in a five point decrease for </a:t>
            </a:r>
            <a:r>
              <a:rPr lang="en-US" b="1" dirty="0">
                <a:solidFill>
                  <a:srgbClr val="000000"/>
                </a:solidFill>
                <a:latin typeface="Times New Roman"/>
                <a:ea typeface="Times New Roman"/>
              </a:rPr>
              <a:t>each day</a:t>
            </a:r>
            <a:r>
              <a:rPr lang="en-US" dirty="0">
                <a:solidFill>
                  <a:srgbClr val="000000"/>
                </a:solidFill>
                <a:latin typeface="Times New Roman"/>
                <a:ea typeface="Times New Roman"/>
              </a:rPr>
              <a:t> that it is turned in late. If you submit your paper via email you are responsible to insure that it has been delivered by requesting a returned receipt. </a:t>
            </a:r>
            <a:endParaRPr lang="en-US" dirty="0">
              <a:latin typeface="Times New Roman"/>
              <a:ea typeface="Times New Roman"/>
            </a:endParaRPr>
          </a:p>
          <a:p>
            <a:pPr marL="0" marR="0" indent="0">
              <a:spcBef>
                <a:spcPts val="0"/>
              </a:spcBef>
              <a:spcAft>
                <a:spcPts val="0"/>
              </a:spcAft>
              <a:buNone/>
            </a:pPr>
            <a:endParaRPr lang="en-US" dirty="0">
              <a:latin typeface="Times New Roman"/>
              <a:ea typeface="Times New Roman"/>
            </a:endParaRPr>
          </a:p>
        </p:txBody>
      </p:sp>
      <p:pic>
        <p:nvPicPr>
          <p:cNvPr id="2050" name="Picture 2" descr="http://www.grinningplanet.com/2005/04-05/homework-dog-copyright6.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4419600"/>
            <a:ext cx="1724025" cy="2276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57729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Professional Writing</a:t>
            </a:r>
            <a:endParaRPr lang="en-US" dirty="0"/>
          </a:p>
        </p:txBody>
      </p:sp>
      <p:sp>
        <p:nvSpPr>
          <p:cNvPr id="3" name="Content Placeholder 2"/>
          <p:cNvSpPr>
            <a:spLocks noGrp="1"/>
          </p:cNvSpPr>
          <p:nvPr>
            <p:ph idx="1"/>
          </p:nvPr>
        </p:nvSpPr>
        <p:spPr>
          <a:xfrm>
            <a:off x="457200" y="1752600"/>
            <a:ext cx="8229600" cy="4373563"/>
          </a:xfrm>
        </p:spPr>
        <p:txBody>
          <a:bodyPr/>
          <a:lstStyle/>
          <a:p>
            <a:pPr marL="0" marR="0" indent="0">
              <a:spcBef>
                <a:spcPts val="0"/>
              </a:spcBef>
              <a:spcAft>
                <a:spcPts val="0"/>
              </a:spcAft>
              <a:buNone/>
            </a:pPr>
            <a:r>
              <a:rPr lang="en-US" sz="2800" dirty="0" smtClean="0">
                <a:solidFill>
                  <a:srgbClr val="000000"/>
                </a:solidFill>
                <a:latin typeface="Times New Roman"/>
                <a:ea typeface="Times New Roman"/>
              </a:rPr>
              <a:t>All </a:t>
            </a:r>
            <a:r>
              <a:rPr lang="en-US" sz="2800" dirty="0">
                <a:solidFill>
                  <a:srgbClr val="000000"/>
                </a:solidFill>
                <a:latin typeface="Times New Roman"/>
                <a:ea typeface="Times New Roman"/>
              </a:rPr>
              <a:t>papers written should use professional language and have your name and the particular assignment in the footer of each page. Due to the sensitive nature of the content respect for the children, families and teachers needs to be exhibited. Remember to use “person first language” (ex. Child with ASD). </a:t>
            </a:r>
            <a:endParaRPr lang="en-US" sz="2800" dirty="0">
              <a:latin typeface="Times New Roman"/>
              <a:ea typeface="Times New Roman"/>
            </a:endParaRPr>
          </a:p>
          <a:p>
            <a:pPr marL="0" marR="0">
              <a:spcBef>
                <a:spcPts val="0"/>
              </a:spcBef>
              <a:spcAft>
                <a:spcPts val="0"/>
              </a:spcAft>
            </a:pPr>
            <a:r>
              <a:rPr lang="en-US" sz="2800" dirty="0">
                <a:solidFill>
                  <a:srgbClr val="000000"/>
                </a:solidFill>
                <a:latin typeface="Times New Roman"/>
                <a:ea typeface="Times New Roman"/>
              </a:rPr>
              <a:t>References must be sited in a bibliography.</a:t>
            </a:r>
            <a:endParaRPr lang="en-US" sz="2800" dirty="0">
              <a:latin typeface="Times New Roman"/>
              <a:ea typeface="Times New Roman"/>
            </a:endParaRPr>
          </a:p>
          <a:p>
            <a:r>
              <a:rPr lang="en-US" sz="2800" dirty="0">
                <a:solidFill>
                  <a:srgbClr val="000000"/>
                </a:solidFill>
                <a:latin typeface="Times New Roman"/>
                <a:ea typeface="Times New Roman"/>
              </a:rPr>
              <a:t>All papers should be done in 12pt font, 1.5 spacing, last name in footer, page numbers. </a:t>
            </a:r>
            <a:endParaRPr lang="en-US" dirty="0">
              <a:latin typeface="Times New Roman"/>
              <a:ea typeface="Times New Roman"/>
            </a:endParaRPr>
          </a:p>
        </p:txBody>
      </p:sp>
    </p:spTree>
    <p:extLst>
      <p:ext uri="{BB962C8B-B14F-4D97-AF65-F5344CB8AC3E}">
        <p14:creationId xmlns:p14="http://schemas.microsoft.com/office/powerpoint/2010/main" val="17270292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lstStyle/>
          <a:p>
            <a:r>
              <a:rPr lang="en-US" dirty="0" smtClean="0"/>
              <a:t>Attendance</a:t>
            </a:r>
            <a:endParaRPr lang="en-US" dirty="0"/>
          </a:p>
        </p:txBody>
      </p:sp>
      <p:sp>
        <p:nvSpPr>
          <p:cNvPr id="3" name="Content Placeholder 2"/>
          <p:cNvSpPr>
            <a:spLocks noGrp="1"/>
          </p:cNvSpPr>
          <p:nvPr>
            <p:ph idx="1"/>
          </p:nvPr>
        </p:nvSpPr>
        <p:spPr>
          <a:xfrm>
            <a:off x="457200" y="1905000"/>
            <a:ext cx="8229600" cy="4221163"/>
          </a:xfrm>
        </p:spPr>
        <p:txBody>
          <a:bodyPr/>
          <a:lstStyle/>
          <a:p>
            <a:pPr marL="0" marR="0" indent="0">
              <a:spcBef>
                <a:spcPts val="0"/>
              </a:spcBef>
              <a:spcAft>
                <a:spcPts val="0"/>
              </a:spcAft>
              <a:buNone/>
            </a:pPr>
            <a:r>
              <a:rPr lang="en-US" sz="2800" dirty="0">
                <a:latin typeface="Times New Roman"/>
                <a:ea typeface="Times New Roman"/>
              </a:rPr>
              <a:t>Due to the interactive nature of this course attendance and participation is vital. All students are expected to be in class and complete all weekly assignments and readings.  Students must notify the instructor prior to the absence and make arrangements to make up the work this may include passing an online quiz on the material or preparing a mini-project or paper that will demonstrate that the student has the knowledge of the material missed</a:t>
            </a:r>
            <a:r>
              <a:rPr lang="en-US" dirty="0" smtClean="0">
                <a:latin typeface="Times New Roman"/>
                <a:ea typeface="Times New Roman"/>
              </a:rPr>
              <a:t>.</a:t>
            </a:r>
            <a:endParaRPr lang="en-US" dirty="0">
              <a:latin typeface="Times New Roman"/>
              <a:ea typeface="Times New Roman"/>
            </a:endParaRPr>
          </a:p>
        </p:txBody>
      </p:sp>
    </p:spTree>
    <p:extLst>
      <p:ext uri="{BB962C8B-B14F-4D97-AF65-F5344CB8AC3E}">
        <p14:creationId xmlns:p14="http://schemas.microsoft.com/office/powerpoint/2010/main" val="8978995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1"/>
          <p:cNvSpPr>
            <a:spLocks noGrp="1"/>
          </p:cNvSpPr>
          <p:nvPr>
            <p:ph type="title"/>
          </p:nvPr>
        </p:nvSpPr>
        <p:spPr/>
        <p:txBody>
          <a:bodyPr/>
          <a:lstStyle/>
          <a:p>
            <a:r>
              <a:rPr lang="fr-CA" dirty="0" smtClean="0">
                <a:solidFill>
                  <a:srgbClr val="E35C06"/>
                </a:solidFill>
              </a:rPr>
              <a:t>Course Description</a:t>
            </a:r>
          </a:p>
        </p:txBody>
      </p:sp>
      <p:sp>
        <p:nvSpPr>
          <p:cNvPr id="5123" name="Espace réservé du contenu 2"/>
          <p:cNvSpPr>
            <a:spLocks noGrp="1"/>
          </p:cNvSpPr>
          <p:nvPr>
            <p:ph idx="1"/>
          </p:nvPr>
        </p:nvSpPr>
        <p:spPr>
          <a:xfrm>
            <a:off x="304800" y="1447800"/>
            <a:ext cx="8229600" cy="3886200"/>
          </a:xfrm>
        </p:spPr>
        <p:txBody>
          <a:bodyPr/>
          <a:lstStyle/>
          <a:p>
            <a:r>
              <a:rPr lang="en-US" dirty="0" smtClean="0"/>
              <a:t> </a:t>
            </a:r>
            <a:r>
              <a:rPr lang="en-US" sz="2800" dirty="0" smtClean="0"/>
              <a:t>According </a:t>
            </a:r>
            <a:r>
              <a:rPr lang="en-US" sz="2800" dirty="0"/>
              <a:t>to the Center for Disease Control and Prevention (CDC), </a:t>
            </a:r>
            <a:r>
              <a:rPr lang="en-US" sz="2800" dirty="0" smtClean="0"/>
              <a:t>1-110 (average) </a:t>
            </a:r>
            <a:r>
              <a:rPr lang="en-US" sz="2800" dirty="0"/>
              <a:t>Americans is classified as having an Autism Spectrum Disorder (ASD</a:t>
            </a:r>
            <a:r>
              <a:rPr lang="en-US" sz="2800" dirty="0" smtClean="0"/>
              <a:t>).</a:t>
            </a:r>
          </a:p>
          <a:p>
            <a:endParaRPr lang="en-US" sz="2800" dirty="0"/>
          </a:p>
          <a:p>
            <a:r>
              <a:rPr lang="en-US" sz="2800" dirty="0">
                <a:hlinkClick r:id="rId2"/>
              </a:rPr>
              <a:t>http://www.cdc.gov/ncbddd/autism/data.html</a:t>
            </a:r>
            <a:endParaRPr lang="en-US" sz="2800" dirty="0" smtClean="0"/>
          </a:p>
          <a:p>
            <a:pPr marL="0" indent="0">
              <a:buNone/>
            </a:pPr>
            <a:endParaRPr lang="fr-CA" sz="2800" dirty="0" smtClean="0">
              <a:solidFill>
                <a:srgbClr val="E35C06"/>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362" y="1905000"/>
            <a:ext cx="7920038" cy="4648199"/>
          </a:xfrm>
          <a:prstGeom prst="rect">
            <a:avLst/>
          </a:prstGeom>
        </p:spPr>
      </p:pic>
      <p:sp>
        <p:nvSpPr>
          <p:cNvPr id="4" name="Rectangle 3"/>
          <p:cNvSpPr/>
          <p:nvPr/>
        </p:nvSpPr>
        <p:spPr>
          <a:xfrm>
            <a:off x="614362" y="228600"/>
            <a:ext cx="7920038" cy="1477328"/>
          </a:xfrm>
          <a:prstGeom prst="rect">
            <a:avLst/>
          </a:prstGeom>
        </p:spPr>
        <p:txBody>
          <a:bodyPr wrap="square">
            <a:spAutoFit/>
          </a:bodyPr>
          <a:lstStyle/>
          <a:p>
            <a:r>
              <a:rPr lang="en-US" dirty="0"/>
              <a:t>A report published by CDC in 2009, shows that 30-51% (41% on average) of the children who had an ASD also had an Intellectual Disability (intelligence quotient &lt;=70</a:t>
            </a:r>
            <a:r>
              <a:rPr lang="en-US" dirty="0" smtClean="0"/>
              <a:t>)</a:t>
            </a:r>
          </a:p>
          <a:p>
            <a:r>
              <a:rPr lang="en-US" dirty="0">
                <a:hlinkClick r:id="rId3"/>
              </a:rPr>
              <a:t>http://</a:t>
            </a:r>
            <a:r>
              <a:rPr lang="en-US" dirty="0" smtClean="0">
                <a:hlinkClick r:id="rId3"/>
              </a:rPr>
              <a:t>www.cdc.gov/mmwr/preview/mmwrhtml/ss5601a2.htm</a:t>
            </a:r>
            <a:r>
              <a:rPr lang="en-US" dirty="0" smtClean="0"/>
              <a:t> </a:t>
            </a:r>
          </a:p>
          <a:p>
            <a:r>
              <a:rPr lang="en-US" dirty="0" smtClean="0"/>
              <a:t>(2002)</a:t>
            </a:r>
            <a:endParaRPr lang="en-US" dirty="0"/>
          </a:p>
        </p:txBody>
      </p:sp>
    </p:spTree>
    <p:extLst>
      <p:ext uri="{BB962C8B-B14F-4D97-AF65-F5344CB8AC3E}">
        <p14:creationId xmlns:p14="http://schemas.microsoft.com/office/powerpoint/2010/main" val="8186402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10019" y="533400"/>
            <a:ext cx="8382000" cy="5909310"/>
          </a:xfrm>
          <a:prstGeom prst="rect">
            <a:avLst/>
          </a:prstGeom>
        </p:spPr>
        <p:txBody>
          <a:bodyPr wrap="square">
            <a:spAutoFit/>
          </a:bodyPr>
          <a:lstStyle/>
          <a:p>
            <a:r>
              <a:rPr lang="en-US" dirty="0" smtClean="0">
                <a:solidFill>
                  <a:srgbClr val="000000"/>
                </a:solidFill>
                <a:latin typeface="Verdana"/>
              </a:rPr>
              <a:t>The </a:t>
            </a:r>
            <a:r>
              <a:rPr lang="en-US" dirty="0">
                <a:solidFill>
                  <a:srgbClr val="000000"/>
                </a:solidFill>
                <a:latin typeface="Verdana"/>
              </a:rPr>
              <a:t>American Psychiatric Association's Diagnostic and Statistical Manual-IV, Text Revision (DSM-IV-TR) 1 provides standardized criteria to help diagnose ASDs. </a:t>
            </a:r>
            <a:endParaRPr lang="en-US" dirty="0" smtClean="0">
              <a:solidFill>
                <a:srgbClr val="000000"/>
              </a:solidFill>
              <a:latin typeface="Verdana"/>
            </a:endParaRPr>
          </a:p>
          <a:p>
            <a:endParaRPr lang="en-US" dirty="0">
              <a:solidFill>
                <a:srgbClr val="000000"/>
              </a:solidFill>
              <a:latin typeface="Verdana"/>
            </a:endParaRPr>
          </a:p>
          <a:p>
            <a:endParaRPr lang="en-US" b="1" dirty="0" smtClean="0">
              <a:solidFill>
                <a:srgbClr val="000000"/>
              </a:solidFill>
              <a:latin typeface="Verdana"/>
            </a:endParaRPr>
          </a:p>
          <a:p>
            <a:endParaRPr lang="en-US" b="1" dirty="0">
              <a:solidFill>
                <a:srgbClr val="000000"/>
              </a:solidFill>
              <a:latin typeface="Verdana"/>
            </a:endParaRPr>
          </a:p>
          <a:p>
            <a:r>
              <a:rPr lang="en-US" b="1" dirty="0" smtClean="0">
                <a:solidFill>
                  <a:srgbClr val="000000"/>
                </a:solidFill>
                <a:latin typeface="Verdana"/>
              </a:rPr>
              <a:t>Diagnostic </a:t>
            </a:r>
            <a:r>
              <a:rPr lang="en-US" b="1" dirty="0">
                <a:solidFill>
                  <a:srgbClr val="000000"/>
                </a:solidFill>
                <a:latin typeface="Verdana"/>
              </a:rPr>
              <a:t>Criteria for 299.00 Autistic Disorder</a:t>
            </a:r>
            <a:endParaRPr lang="en-US" dirty="0">
              <a:solidFill>
                <a:srgbClr val="000000"/>
              </a:solidFill>
              <a:latin typeface="Verdana"/>
            </a:endParaRPr>
          </a:p>
          <a:p>
            <a:pPr>
              <a:buFont typeface="+mj-lt"/>
              <a:buAutoNum type="alphaUcPeriod"/>
            </a:pPr>
            <a:r>
              <a:rPr lang="en-US" dirty="0">
                <a:solidFill>
                  <a:srgbClr val="000000"/>
                </a:solidFill>
                <a:latin typeface="Verdana"/>
              </a:rPr>
              <a:t>Six or more items from (1), (2), and (3), with at least two from (1), and one each from (2) and (3</a:t>
            </a:r>
            <a:r>
              <a:rPr lang="en-US" dirty="0" smtClean="0">
                <a:solidFill>
                  <a:srgbClr val="000000"/>
                </a:solidFill>
                <a:latin typeface="Verdana"/>
              </a:rPr>
              <a:t>):</a:t>
            </a:r>
          </a:p>
          <a:p>
            <a:pPr marL="342900" indent="-342900">
              <a:buFont typeface="+mj-lt"/>
              <a:buAutoNum type="arabicPeriod"/>
            </a:pPr>
            <a:r>
              <a:rPr lang="en-US" dirty="0">
                <a:solidFill>
                  <a:srgbClr val="000000"/>
                </a:solidFill>
                <a:latin typeface="Verdana"/>
              </a:rPr>
              <a:t>qualitative impairment in social interaction, as manifested by at least two of the following</a:t>
            </a:r>
            <a:r>
              <a:rPr lang="en-US" dirty="0" smtClean="0">
                <a:solidFill>
                  <a:srgbClr val="000000"/>
                </a:solidFill>
                <a:latin typeface="Verdana"/>
              </a:rPr>
              <a:t>: marked </a:t>
            </a:r>
            <a:r>
              <a:rPr lang="en-US" dirty="0">
                <a:solidFill>
                  <a:srgbClr val="000000"/>
                </a:solidFill>
                <a:latin typeface="Verdana"/>
              </a:rPr>
              <a:t>impairment in the use of multiple nonverbal behaviors such as eye-to-eye gaze, facial expression, body postures, and gestures to regulate social </a:t>
            </a:r>
            <a:r>
              <a:rPr lang="en-US" dirty="0" smtClean="0">
                <a:solidFill>
                  <a:srgbClr val="000000"/>
                </a:solidFill>
                <a:latin typeface="Verdana"/>
              </a:rPr>
              <a:t>interaction</a:t>
            </a:r>
          </a:p>
          <a:p>
            <a:pPr marL="342900" indent="-342900">
              <a:buFont typeface="+mj-lt"/>
              <a:buAutoNum type="arabicPeriod"/>
            </a:pPr>
            <a:r>
              <a:rPr lang="en-US" dirty="0" smtClean="0">
                <a:solidFill>
                  <a:srgbClr val="000000"/>
                </a:solidFill>
                <a:latin typeface="Verdana"/>
              </a:rPr>
              <a:t>failure </a:t>
            </a:r>
            <a:r>
              <a:rPr lang="en-US" dirty="0">
                <a:solidFill>
                  <a:srgbClr val="000000"/>
                </a:solidFill>
                <a:latin typeface="Verdana"/>
              </a:rPr>
              <a:t>to develop peer relationships appropriate to developmental </a:t>
            </a:r>
            <a:r>
              <a:rPr lang="en-US" dirty="0" smtClean="0">
                <a:solidFill>
                  <a:srgbClr val="000000"/>
                </a:solidFill>
                <a:latin typeface="Verdana"/>
              </a:rPr>
              <a:t>level</a:t>
            </a:r>
          </a:p>
          <a:p>
            <a:pPr marL="342900" indent="-342900">
              <a:buFont typeface="+mj-lt"/>
              <a:buAutoNum type="arabicPeriod"/>
            </a:pPr>
            <a:r>
              <a:rPr lang="en-US" dirty="0" smtClean="0">
                <a:solidFill>
                  <a:srgbClr val="000000"/>
                </a:solidFill>
                <a:latin typeface="Verdana"/>
              </a:rPr>
              <a:t>a </a:t>
            </a:r>
            <a:r>
              <a:rPr lang="en-US" dirty="0">
                <a:solidFill>
                  <a:srgbClr val="000000"/>
                </a:solidFill>
                <a:latin typeface="Verdana"/>
              </a:rPr>
              <a:t>lack of spontaneous seeking to share enjoyment, interests, or achievements with other people (e.g., by a lack of showing, bringing, or pointing out objects of </a:t>
            </a:r>
            <a:r>
              <a:rPr lang="en-US" dirty="0" smtClean="0">
                <a:solidFill>
                  <a:srgbClr val="000000"/>
                </a:solidFill>
                <a:latin typeface="Verdana"/>
              </a:rPr>
              <a:t>interest)</a:t>
            </a:r>
          </a:p>
          <a:p>
            <a:pPr marL="342900" indent="-342900">
              <a:buFont typeface="+mj-lt"/>
              <a:buAutoNum type="arabicPeriod"/>
            </a:pPr>
            <a:r>
              <a:rPr lang="en-US" dirty="0" smtClean="0">
                <a:solidFill>
                  <a:srgbClr val="000000"/>
                </a:solidFill>
                <a:latin typeface="Verdana"/>
              </a:rPr>
              <a:t>lack </a:t>
            </a:r>
            <a:r>
              <a:rPr lang="en-US" dirty="0">
                <a:solidFill>
                  <a:srgbClr val="000000"/>
                </a:solidFill>
                <a:latin typeface="Verdana"/>
              </a:rPr>
              <a:t>of social or emotional reciprocity</a:t>
            </a:r>
          </a:p>
          <a:p>
            <a:pPr>
              <a:buFont typeface="+mj-lt"/>
              <a:buAutoNum type="alphaUcPeriod"/>
            </a:pPr>
            <a:endParaRPr lang="en-US" b="0" i="0" dirty="0">
              <a:solidFill>
                <a:srgbClr val="000000"/>
              </a:solidFill>
              <a:effectLst/>
              <a:latin typeface="Verdana"/>
            </a:endParaRPr>
          </a:p>
        </p:txBody>
      </p:sp>
    </p:spTree>
    <p:extLst>
      <p:ext uri="{BB962C8B-B14F-4D97-AF65-F5344CB8AC3E}">
        <p14:creationId xmlns:p14="http://schemas.microsoft.com/office/powerpoint/2010/main" val="366843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57200"/>
            <a:ext cx="8686800" cy="6019800"/>
          </a:xfrm>
        </p:spPr>
        <p:txBody>
          <a:bodyPr/>
          <a:lstStyle/>
          <a:p>
            <a:pPr marL="0" indent="0">
              <a:buNone/>
            </a:pPr>
            <a:r>
              <a:rPr lang="en-US" sz="2800" dirty="0" smtClean="0">
                <a:solidFill>
                  <a:srgbClr val="000000"/>
                </a:solidFill>
                <a:latin typeface="Times New Roman" pitchFamily="18" charset="0"/>
                <a:cs typeface="Times New Roman" pitchFamily="18" charset="0"/>
              </a:rPr>
              <a:t>2.qualitative </a:t>
            </a:r>
            <a:r>
              <a:rPr lang="en-US" sz="2800" dirty="0">
                <a:solidFill>
                  <a:srgbClr val="000000"/>
                </a:solidFill>
                <a:latin typeface="Times New Roman" pitchFamily="18" charset="0"/>
                <a:cs typeface="Times New Roman" pitchFamily="18" charset="0"/>
              </a:rPr>
              <a:t>impairments in </a:t>
            </a:r>
            <a:r>
              <a:rPr lang="en-US" sz="2800" dirty="0" smtClean="0">
                <a:solidFill>
                  <a:srgbClr val="000000"/>
                </a:solidFill>
                <a:latin typeface="Times New Roman" pitchFamily="18" charset="0"/>
                <a:cs typeface="Times New Roman" pitchFamily="18" charset="0"/>
              </a:rPr>
              <a:t>communication as </a:t>
            </a:r>
            <a:r>
              <a:rPr lang="en-US" sz="2800" dirty="0">
                <a:solidFill>
                  <a:srgbClr val="000000"/>
                </a:solidFill>
                <a:latin typeface="Times New Roman" pitchFamily="18" charset="0"/>
                <a:cs typeface="Times New Roman" pitchFamily="18" charset="0"/>
              </a:rPr>
              <a:t>manifested by at least one of the following</a:t>
            </a:r>
            <a:r>
              <a:rPr lang="en-US" sz="2800" dirty="0" smtClean="0">
                <a:solidFill>
                  <a:srgbClr val="000000"/>
                </a:solidFill>
                <a:latin typeface="Times New Roman" pitchFamily="18" charset="0"/>
                <a:cs typeface="Times New Roman" pitchFamily="18" charset="0"/>
              </a:rPr>
              <a:t>:</a:t>
            </a:r>
          </a:p>
          <a:p>
            <a:pPr marL="514350" indent="-514350">
              <a:buFont typeface="+mj-lt"/>
              <a:buAutoNum type="alphaLcParenR"/>
            </a:pPr>
            <a:r>
              <a:rPr lang="en-US" sz="2800" dirty="0" smtClean="0">
                <a:solidFill>
                  <a:srgbClr val="000000"/>
                </a:solidFill>
                <a:latin typeface="Times New Roman" pitchFamily="18" charset="0"/>
                <a:cs typeface="Times New Roman" pitchFamily="18" charset="0"/>
              </a:rPr>
              <a:t>delay </a:t>
            </a:r>
            <a:r>
              <a:rPr lang="en-US" sz="2800" dirty="0">
                <a:solidFill>
                  <a:srgbClr val="000000"/>
                </a:solidFill>
                <a:latin typeface="Times New Roman" pitchFamily="18" charset="0"/>
                <a:cs typeface="Times New Roman" pitchFamily="18" charset="0"/>
              </a:rPr>
              <a:t>in, or total lack of, the development of spoken language (not accompanied by an attempt to </a:t>
            </a:r>
            <a:r>
              <a:rPr lang="en-US" sz="2800" dirty="0" smtClean="0">
                <a:solidFill>
                  <a:srgbClr val="000000"/>
                </a:solidFill>
                <a:latin typeface="Times New Roman" pitchFamily="18" charset="0"/>
                <a:cs typeface="Times New Roman" pitchFamily="18" charset="0"/>
              </a:rPr>
              <a:t>compensate </a:t>
            </a:r>
            <a:r>
              <a:rPr lang="en-US" sz="2800" dirty="0">
                <a:solidFill>
                  <a:srgbClr val="000000"/>
                </a:solidFill>
                <a:latin typeface="Times New Roman" pitchFamily="18" charset="0"/>
                <a:cs typeface="Times New Roman" pitchFamily="18" charset="0"/>
              </a:rPr>
              <a:t>through alternative modes of communication such as gesture or mime)</a:t>
            </a:r>
          </a:p>
          <a:p>
            <a:pPr>
              <a:buFont typeface="+mj-lt"/>
              <a:buAutoNum type="alphaLcPeriod" startAt="2"/>
            </a:pPr>
            <a:r>
              <a:rPr lang="en-US" sz="2800" dirty="0">
                <a:solidFill>
                  <a:srgbClr val="000000"/>
                </a:solidFill>
                <a:latin typeface="Times New Roman" pitchFamily="18" charset="0"/>
                <a:cs typeface="Times New Roman" pitchFamily="18" charset="0"/>
              </a:rPr>
              <a:t>in individuals with adequate speech, marked impairment in the ability to initiate or sustain a conversation with others</a:t>
            </a:r>
          </a:p>
          <a:p>
            <a:pPr>
              <a:buFont typeface="+mj-lt"/>
              <a:buAutoNum type="alphaLcPeriod" startAt="3"/>
            </a:pPr>
            <a:r>
              <a:rPr lang="en-US" sz="2800" dirty="0">
                <a:solidFill>
                  <a:srgbClr val="000000"/>
                </a:solidFill>
                <a:latin typeface="Times New Roman" pitchFamily="18" charset="0"/>
                <a:cs typeface="Times New Roman" pitchFamily="18" charset="0"/>
              </a:rPr>
              <a:t>stereotyped and repetitive use of language or idiosyncratic language</a:t>
            </a:r>
          </a:p>
          <a:p>
            <a:pPr>
              <a:buFont typeface="+mj-lt"/>
              <a:buAutoNum type="alphaLcPeriod" startAt="4"/>
            </a:pPr>
            <a:r>
              <a:rPr lang="en-US" sz="2800" dirty="0">
                <a:solidFill>
                  <a:srgbClr val="000000"/>
                </a:solidFill>
                <a:latin typeface="Times New Roman" pitchFamily="18" charset="0"/>
                <a:cs typeface="Times New Roman" pitchFamily="18" charset="0"/>
              </a:rPr>
              <a:t>lack of varied, spontaneous make-believe play or social imitative play appropriate to developmental level</a:t>
            </a:r>
          </a:p>
          <a:p>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36964068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pPr marL="0" indent="0">
              <a:buNone/>
            </a:pPr>
            <a:r>
              <a:rPr lang="en-US" sz="2800" dirty="0" smtClean="0">
                <a:solidFill>
                  <a:srgbClr val="000000"/>
                </a:solidFill>
                <a:latin typeface="Times New Roman" pitchFamily="18" charset="0"/>
                <a:cs typeface="Times New Roman" pitchFamily="18" charset="0"/>
              </a:rPr>
              <a:t>3.Restricted </a:t>
            </a:r>
            <a:r>
              <a:rPr lang="en-US" sz="2800" dirty="0">
                <a:solidFill>
                  <a:srgbClr val="000000"/>
                </a:solidFill>
                <a:latin typeface="Times New Roman" pitchFamily="18" charset="0"/>
                <a:cs typeface="Times New Roman" pitchFamily="18" charset="0"/>
              </a:rPr>
              <a:t>repetitive and stereotyped patterns of behavior, interests, and activities, as manifested by at least one of the following</a:t>
            </a:r>
            <a:r>
              <a:rPr lang="en-US" sz="2800" dirty="0" smtClean="0">
                <a:solidFill>
                  <a:srgbClr val="000000"/>
                </a:solidFill>
                <a:latin typeface="Times New Roman" pitchFamily="18" charset="0"/>
                <a:cs typeface="Times New Roman" pitchFamily="18" charset="0"/>
              </a:rPr>
              <a:t>: </a:t>
            </a:r>
          </a:p>
          <a:p>
            <a:pPr marL="514350" indent="-514350">
              <a:buFont typeface="+mj-lt"/>
              <a:buAutoNum type="alphaLcParenR"/>
            </a:pPr>
            <a:r>
              <a:rPr lang="en-US" sz="2800" dirty="0">
                <a:solidFill>
                  <a:srgbClr val="000000"/>
                </a:solidFill>
                <a:latin typeface="Times New Roman" pitchFamily="18" charset="0"/>
                <a:cs typeface="Times New Roman" pitchFamily="18" charset="0"/>
              </a:rPr>
              <a:t>	</a:t>
            </a:r>
            <a:r>
              <a:rPr lang="en-US" sz="2800" dirty="0" smtClean="0">
                <a:solidFill>
                  <a:srgbClr val="000000"/>
                </a:solidFill>
                <a:latin typeface="Times New Roman" pitchFamily="18" charset="0"/>
                <a:cs typeface="Times New Roman" pitchFamily="18" charset="0"/>
              </a:rPr>
              <a:t>encompassing </a:t>
            </a:r>
            <a:r>
              <a:rPr lang="en-US" sz="2800" dirty="0">
                <a:solidFill>
                  <a:srgbClr val="000000"/>
                </a:solidFill>
                <a:latin typeface="Times New Roman" pitchFamily="18" charset="0"/>
                <a:cs typeface="Times New Roman" pitchFamily="18" charset="0"/>
              </a:rPr>
              <a:t>preoccupation with one or more stereotyped and restricted patterns of interest that is abnormal either in intensity or focus</a:t>
            </a:r>
          </a:p>
          <a:p>
            <a:pPr>
              <a:buFont typeface="+mj-lt"/>
              <a:buAutoNum type="alphaLcPeriod" startAt="2"/>
            </a:pPr>
            <a:r>
              <a:rPr lang="en-US" sz="2800" dirty="0">
                <a:solidFill>
                  <a:srgbClr val="000000"/>
                </a:solidFill>
                <a:latin typeface="Times New Roman" pitchFamily="18" charset="0"/>
                <a:cs typeface="Times New Roman" pitchFamily="18" charset="0"/>
              </a:rPr>
              <a:t>apparently inflexible adherence to specific, nonfunctional routines or rituals</a:t>
            </a:r>
          </a:p>
          <a:p>
            <a:pPr>
              <a:buFont typeface="+mj-lt"/>
              <a:buAutoNum type="alphaLcPeriod" startAt="3"/>
            </a:pPr>
            <a:r>
              <a:rPr lang="en-US" sz="2800" dirty="0">
                <a:solidFill>
                  <a:srgbClr val="000000"/>
                </a:solidFill>
                <a:latin typeface="Times New Roman" pitchFamily="18" charset="0"/>
                <a:cs typeface="Times New Roman" pitchFamily="18" charset="0"/>
              </a:rPr>
              <a:t>stereotyped and repetitive motor manners (e.g., hand or finger flapping or twisting, or complex whole-body movements)</a:t>
            </a:r>
          </a:p>
          <a:p>
            <a:pPr>
              <a:buFont typeface="+mj-lt"/>
              <a:buAutoNum type="alphaLcPeriod" startAt="4"/>
            </a:pPr>
            <a:r>
              <a:rPr lang="en-US" sz="2800" dirty="0">
                <a:solidFill>
                  <a:srgbClr val="000000"/>
                </a:solidFill>
                <a:latin typeface="Times New Roman" pitchFamily="18" charset="0"/>
                <a:cs typeface="Times New Roman" pitchFamily="18" charset="0"/>
              </a:rPr>
              <a:t>persistent preoccupation with parts of objects</a:t>
            </a:r>
            <a:endParaRPr lang="en-US" sz="2800" b="0" i="0" dirty="0">
              <a:solidFill>
                <a:srgbClr val="000000"/>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2499197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1"/>
          <p:cNvSpPr>
            <a:spLocks noGrp="1"/>
          </p:cNvSpPr>
          <p:nvPr>
            <p:ph type="title"/>
          </p:nvPr>
        </p:nvSpPr>
        <p:spPr/>
        <p:txBody>
          <a:bodyPr/>
          <a:lstStyle/>
          <a:p>
            <a:r>
              <a:rPr lang="fr-CA" dirty="0" smtClean="0">
                <a:solidFill>
                  <a:srgbClr val="E35C06"/>
                </a:solidFill>
              </a:rPr>
              <a:t>Course Description</a:t>
            </a:r>
          </a:p>
        </p:txBody>
      </p:sp>
      <p:sp>
        <p:nvSpPr>
          <p:cNvPr id="5123" name="Espace réservé du contenu 2"/>
          <p:cNvSpPr>
            <a:spLocks noGrp="1"/>
          </p:cNvSpPr>
          <p:nvPr>
            <p:ph idx="1"/>
          </p:nvPr>
        </p:nvSpPr>
        <p:spPr>
          <a:xfrm>
            <a:off x="304800" y="1447800"/>
            <a:ext cx="8229600" cy="3886200"/>
          </a:xfrm>
        </p:spPr>
        <p:txBody>
          <a:bodyPr/>
          <a:lstStyle/>
          <a:p>
            <a:pPr marL="0" indent="0">
              <a:buNone/>
            </a:pPr>
            <a:r>
              <a:rPr lang="en-US" sz="2800" dirty="0" smtClean="0"/>
              <a:t>Communication </a:t>
            </a:r>
            <a:r>
              <a:rPr lang="en-US" sz="2800" dirty="0"/>
              <a:t>impairment is one of the key deficits in autism spectrum disorder and a common cause of behavior, social and academic </a:t>
            </a:r>
            <a:r>
              <a:rPr lang="en-US" sz="2800" dirty="0" smtClean="0"/>
              <a:t>difficulties</a:t>
            </a:r>
            <a:endParaRPr lang="fr-CA" sz="2800" dirty="0" smtClean="0">
              <a:solidFill>
                <a:srgbClr val="E35C06"/>
              </a:solidFill>
            </a:endParaRPr>
          </a:p>
        </p:txBody>
      </p:sp>
    </p:spTree>
    <p:extLst>
      <p:ext uri="{BB962C8B-B14F-4D97-AF65-F5344CB8AC3E}">
        <p14:creationId xmlns:p14="http://schemas.microsoft.com/office/powerpoint/2010/main" val="16839381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Description</a:t>
            </a:r>
            <a:endParaRPr lang="en-US" dirty="0"/>
          </a:p>
        </p:txBody>
      </p:sp>
      <p:sp>
        <p:nvSpPr>
          <p:cNvPr id="3" name="Content Placeholder 2"/>
          <p:cNvSpPr>
            <a:spLocks noGrp="1"/>
          </p:cNvSpPr>
          <p:nvPr>
            <p:ph idx="1"/>
          </p:nvPr>
        </p:nvSpPr>
        <p:spPr>
          <a:xfrm>
            <a:off x="304800" y="1447800"/>
            <a:ext cx="8610600" cy="5029200"/>
          </a:xfrm>
        </p:spPr>
        <p:txBody>
          <a:bodyPr>
            <a:normAutofit/>
          </a:bodyPr>
          <a:lstStyle/>
          <a:p>
            <a:pPr marL="0" indent="0">
              <a:buNone/>
            </a:pPr>
            <a:r>
              <a:rPr lang="en-US" dirty="0" smtClean="0"/>
              <a:t>This </a:t>
            </a:r>
            <a:r>
              <a:rPr lang="en-US" dirty="0"/>
              <a:t>course will examine communication, </a:t>
            </a:r>
            <a:endParaRPr lang="en-US" dirty="0" smtClean="0"/>
          </a:p>
          <a:p>
            <a:r>
              <a:rPr lang="en-US" dirty="0" smtClean="0"/>
              <a:t>Typical development of communication </a:t>
            </a:r>
          </a:p>
          <a:p>
            <a:r>
              <a:rPr lang="en-US" dirty="0"/>
              <a:t>D</a:t>
            </a:r>
            <a:r>
              <a:rPr lang="en-US" dirty="0" smtClean="0"/>
              <a:t>ifference </a:t>
            </a:r>
            <a:r>
              <a:rPr lang="en-US" dirty="0"/>
              <a:t>in autism speech and language development, </a:t>
            </a:r>
            <a:endParaRPr lang="en-US" dirty="0" smtClean="0"/>
          </a:p>
          <a:p>
            <a:r>
              <a:rPr lang="en-US" dirty="0"/>
              <a:t>A</a:t>
            </a:r>
            <a:r>
              <a:rPr lang="en-US" dirty="0" smtClean="0"/>
              <a:t>ssessments </a:t>
            </a:r>
            <a:r>
              <a:rPr lang="en-US" dirty="0"/>
              <a:t>of communication, </a:t>
            </a:r>
            <a:endParaRPr lang="en-US" dirty="0" smtClean="0"/>
          </a:p>
          <a:p>
            <a:r>
              <a:rPr lang="en-US" dirty="0"/>
              <a:t>A</a:t>
            </a:r>
            <a:r>
              <a:rPr lang="en-US" dirty="0" smtClean="0"/>
              <a:t>ugmentative </a:t>
            </a:r>
            <a:r>
              <a:rPr lang="en-US" dirty="0"/>
              <a:t>communication supports, </a:t>
            </a:r>
            <a:endParaRPr lang="en-US" dirty="0" smtClean="0"/>
          </a:p>
          <a:p>
            <a:r>
              <a:rPr lang="en-US" dirty="0"/>
              <a:t>V</a:t>
            </a:r>
            <a:r>
              <a:rPr lang="en-US" dirty="0" smtClean="0"/>
              <a:t>isual </a:t>
            </a:r>
            <a:r>
              <a:rPr lang="en-US" dirty="0"/>
              <a:t>supports </a:t>
            </a:r>
          </a:p>
          <a:p>
            <a:r>
              <a:rPr lang="en-US" dirty="0"/>
              <a:t>I</a:t>
            </a:r>
            <a:r>
              <a:rPr lang="en-US" dirty="0" smtClean="0"/>
              <a:t>nter-relationship </a:t>
            </a:r>
            <a:r>
              <a:rPr lang="en-US" dirty="0"/>
              <a:t>between communication and socialization</a:t>
            </a:r>
            <a:endParaRPr lang="fr-CA" dirty="0">
              <a:solidFill>
                <a:srgbClr val="E35C06"/>
              </a:solidFill>
            </a:endParaRPr>
          </a:p>
          <a:p>
            <a:endParaRPr lang="en-US" dirty="0"/>
          </a:p>
        </p:txBody>
      </p:sp>
    </p:spTree>
    <p:extLst>
      <p:ext uri="{BB962C8B-B14F-4D97-AF65-F5344CB8AC3E}">
        <p14:creationId xmlns:p14="http://schemas.microsoft.com/office/powerpoint/2010/main" val="53563376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TotalTime>
  <Words>1092</Words>
  <Application>Microsoft Office PowerPoint</Application>
  <PresentationFormat>On-screen Show (4:3)</PresentationFormat>
  <Paragraphs>125</Paragraphs>
  <Slides>25</Slides>
  <Notes>3</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Adjacency</vt:lpstr>
      <vt:lpstr>Communication and Autism Spectrum Disorder</vt:lpstr>
      <vt:lpstr>Teaching Philosophy</vt:lpstr>
      <vt:lpstr>Course Description</vt:lpstr>
      <vt:lpstr>PowerPoint Presentation</vt:lpstr>
      <vt:lpstr>PowerPoint Presentation</vt:lpstr>
      <vt:lpstr>PowerPoint Presentation</vt:lpstr>
      <vt:lpstr>PowerPoint Presentation</vt:lpstr>
      <vt:lpstr>Course Description</vt:lpstr>
      <vt:lpstr>Course Description</vt:lpstr>
      <vt:lpstr>Expectations</vt:lpstr>
      <vt:lpstr>Course Objectives</vt:lpstr>
      <vt:lpstr>Course Objectives</vt:lpstr>
      <vt:lpstr>Course Objectives</vt:lpstr>
      <vt:lpstr>Rationale</vt:lpstr>
      <vt:lpstr>Class Calendar</vt:lpstr>
      <vt:lpstr>Class Structure</vt:lpstr>
      <vt:lpstr>Readings</vt:lpstr>
      <vt:lpstr>Readings</vt:lpstr>
      <vt:lpstr>PowerPoint Presentation</vt:lpstr>
      <vt:lpstr>Course Grading</vt:lpstr>
      <vt:lpstr>Course Grading</vt:lpstr>
      <vt:lpstr>Course Grading</vt:lpstr>
      <vt:lpstr>Course Grading</vt:lpstr>
      <vt:lpstr>Professional Writing</vt:lpstr>
      <vt:lpstr>Attendance</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 and Autism Spectrum Disorder</dc:title>
  <dc:creator>Patricia</dc:creator>
  <cp:lastModifiedBy>Patricia</cp:lastModifiedBy>
  <cp:revision>1</cp:revision>
  <dcterms:created xsi:type="dcterms:W3CDTF">2011-11-26T19:03:34Z</dcterms:created>
  <dcterms:modified xsi:type="dcterms:W3CDTF">2011-11-26T19:07:07Z</dcterms:modified>
</cp:coreProperties>
</file>